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comment2.xml" ContentType="application/vnd.openxmlformats-officedocument.presentationml.comments+xml"/>
  <Override PartName="/ppt/notesSlides/notesSlide5.xml" ContentType="application/vnd.openxmlformats-officedocument.presentationml.notesSlide+xml"/>
  <Override PartName="/ppt/comments/comment3.xml" ContentType="application/vnd.openxmlformats-officedocument.presentationml.comments+xml"/>
  <Override PartName="/ppt/notesSlides/notesSlide6.xml" ContentType="application/vnd.openxmlformats-officedocument.presentationml.notesSlide+xml"/>
  <Override PartName="/ppt/comments/comment4.xml" ContentType="application/vnd.openxmlformats-officedocument.presentationml.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omments/comment5.xml" ContentType="application/vnd.openxmlformats-officedocument.presentationml.comment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omments/comment6.xml" ContentType="application/vnd.openxmlformats-officedocument.presentationml.comment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omments/comment7.xml" ContentType="application/vnd.openxmlformats-officedocument.presentationml.comments+xml"/>
  <Override PartName="/ppt/notesSlides/notesSlide1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2.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9"/>
  </p:notesMasterIdLst>
  <p:sldIdLst>
    <p:sldId id="256" r:id="rId3"/>
    <p:sldId id="279" r:id="rId4"/>
    <p:sldId id="258" r:id="rId5"/>
    <p:sldId id="259" r:id="rId6"/>
    <p:sldId id="260" r:id="rId7"/>
    <p:sldId id="261" r:id="rId8"/>
    <p:sldId id="280" r:id="rId9"/>
    <p:sldId id="262" r:id="rId10"/>
    <p:sldId id="263" r:id="rId11"/>
    <p:sldId id="264" r:id="rId12"/>
    <p:sldId id="265" r:id="rId13"/>
    <p:sldId id="266" r:id="rId14"/>
    <p:sldId id="267" r:id="rId15"/>
    <p:sldId id="268" r:id="rId16"/>
    <p:sldId id="269" r:id="rId17"/>
    <p:sldId id="270" r:id="rId18"/>
    <p:sldId id="271" r:id="rId19"/>
    <p:sldId id="283" r:id="rId20"/>
    <p:sldId id="272" r:id="rId21"/>
    <p:sldId id="273" r:id="rId22"/>
    <p:sldId id="275" r:id="rId23"/>
    <p:sldId id="282" r:id="rId24"/>
    <p:sldId id="284" r:id="rId25"/>
    <p:sldId id="276" r:id="rId26"/>
    <p:sldId id="277" r:id="rId27"/>
    <p:sldId id="278" r:id="rId28"/>
  </p:sldIdLst>
  <p:sldSz cx="12192000" cy="6858000"/>
  <p:notesSz cx="6797675" cy="9872663"/>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ebecca Sauvagnac" initials="RS" lastIdx="12" clrIdx="0">
    <p:extLst>
      <p:ext uri="{19B8F6BF-5375-455C-9EA6-DF929625EA0E}">
        <p15:presenceInfo xmlns:p15="http://schemas.microsoft.com/office/powerpoint/2012/main" userId="S::rebecca.sauvagnac@local.wandercraft.eu::661c4c01-5ba9-4003-98ee-dae5239848e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4B84"/>
    <a:srgbClr val="D3FAE7"/>
    <a:srgbClr val="BCE7D3"/>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Style léger 1 - Accentuation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9" autoAdjust="0"/>
    <p:restoredTop sz="94660"/>
  </p:normalViewPr>
  <p:slideViewPr>
    <p:cSldViewPr snapToGrid="0" showGuides="1">
      <p:cViewPr varScale="1">
        <p:scale>
          <a:sx n="110" d="100"/>
          <a:sy n="110" d="100"/>
        </p:scale>
        <p:origin x="492"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commentAuthors" Target="commentAuthors.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oleObject" Target="Classeur1"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1.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1-56E6-496E-9B61-031C39FEFF1C}"/>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3-56E6-496E-9B61-031C39FEFF1C}"/>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5-56E6-496E-9B61-031C39FEFF1C}"/>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7-56E6-496E-9B61-031C39FEFF1C}"/>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extLst>
              <c:ext xmlns:c16="http://schemas.microsoft.com/office/drawing/2014/chart" uri="{C3380CC4-5D6E-409C-BE32-E72D297353CC}">
                <c16:uniqueId val="{00000009-56E6-496E-9B61-031C39FEFF1C}"/>
              </c:ext>
            </c:extLst>
          </c:dPt>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solidFill>
                    <a:latin typeface="+mn-lt"/>
                    <a:ea typeface="+mn-ea"/>
                    <a:cs typeface="+mn-cs"/>
                  </a:defRPr>
                </a:pPr>
                <a:endParaRPr lang="fr-FR"/>
              </a:p>
            </c:txPr>
            <c:showLegendKey val="0"/>
            <c:showVal val="1"/>
            <c:showCatName val="0"/>
            <c:showSerName val="0"/>
            <c:showPercent val="0"/>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Feuil1!$A$12:$E$12</c:f>
              <c:strCache>
                <c:ptCount val="5"/>
                <c:pt idx="0">
                  <c:v>AHI 1 - 5/h %</c:v>
                </c:pt>
                <c:pt idx="1">
                  <c:v>AHI 5 - 10/h </c:v>
                </c:pt>
                <c:pt idx="2">
                  <c:v>AHI &gt; 10/h %</c:v>
                </c:pt>
                <c:pt idx="3">
                  <c:v>SAOS+PLMS%</c:v>
                </c:pt>
                <c:pt idx="4">
                  <c:v>PLMs%</c:v>
                </c:pt>
              </c:strCache>
            </c:strRef>
          </c:cat>
          <c:val>
            <c:numRef>
              <c:f>Feuil1!$A$13:$E$13</c:f>
              <c:numCache>
                <c:formatCode>General</c:formatCode>
                <c:ptCount val="5"/>
                <c:pt idx="0">
                  <c:v>45.2</c:v>
                </c:pt>
                <c:pt idx="1">
                  <c:v>32.5</c:v>
                </c:pt>
                <c:pt idx="2">
                  <c:v>8.8000000000000007</c:v>
                </c:pt>
                <c:pt idx="3">
                  <c:v>34</c:v>
                </c:pt>
                <c:pt idx="4">
                  <c:v>2.5</c:v>
                </c:pt>
              </c:numCache>
            </c:numRef>
          </c:val>
          <c:extLst>
            <c:ext xmlns:c16="http://schemas.microsoft.com/office/drawing/2014/chart" uri="{C3380CC4-5D6E-409C-BE32-E72D297353CC}">
              <c16:uniqueId val="{0000000A-56E6-496E-9B61-031C39FEFF1C}"/>
            </c:ext>
          </c:extLst>
        </c:ser>
        <c:dLbls>
          <c:showLegendKey val="0"/>
          <c:showVal val="0"/>
          <c:showCatName val="0"/>
          <c:showSerName val="0"/>
          <c:showPercent val="0"/>
          <c:showBubbleSize val="0"/>
          <c:showLeaderLines val="1"/>
        </c:dLbls>
      </c:pie3DChart>
      <c:spPr>
        <a:solidFill>
          <a:srgbClr val="BCE7D3"/>
        </a:solidFill>
        <a:ln>
          <a:noFill/>
        </a:ln>
        <a:effectLst/>
      </c:spPr>
    </c:plotArea>
    <c:legend>
      <c:legendPos val="t"/>
      <c:overlay val="0"/>
      <c:spPr>
        <a:noFill/>
        <a:ln>
          <a:noFill/>
        </a:ln>
        <a:effectLst/>
      </c:spPr>
      <c:txPr>
        <a:bodyPr rot="0" spcFirstLastPara="1" vertOverflow="ellipsis" vert="horz" wrap="square" anchor="ctr" anchorCtr="1"/>
        <a:lstStyle/>
        <a:p>
          <a:pPr>
            <a:defRPr sz="1400" b="1" i="0" u="none" strike="noStrike" kern="1200" baseline="0">
              <a:solidFill>
                <a:schemeClr val="accent1"/>
              </a:solidFill>
              <a:latin typeface="+mn-lt"/>
              <a:ea typeface="+mn-ea"/>
              <a:cs typeface="+mn-cs"/>
            </a:defRPr>
          </a:pPr>
          <a:endParaRPr lang="fr-FR"/>
        </a:p>
      </c:txPr>
    </c:legend>
    <c:plotVisOnly val="0"/>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6">
        <a:lumMod val="20000"/>
        <a:lumOff val="80000"/>
      </a:schemeClr>
    </a:solidFill>
    <a:ln>
      <a:noFill/>
    </a:ln>
    <a:effectLst/>
  </c:spPr>
  <c:txPr>
    <a:bodyPr/>
    <a:lstStyle/>
    <a:p>
      <a:pPr>
        <a:defRPr/>
      </a:pPr>
      <a:endParaRPr lang="fr-FR"/>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000" b="1" i="0" u="none" strike="noStrike" kern="1200" spc="0" baseline="0">
                <a:solidFill>
                  <a:srgbClr val="004B84"/>
                </a:solidFill>
                <a:latin typeface="+mn-lt"/>
                <a:ea typeface="+mn-ea"/>
                <a:cs typeface="+mn-cs"/>
              </a:defRPr>
            </a:pPr>
            <a:r>
              <a:rPr lang="fr-FR" sz="2000" b="1">
                <a:solidFill>
                  <a:srgbClr val="004B84"/>
                </a:solidFill>
              </a:rPr>
              <a:t>OSAS </a:t>
            </a:r>
          </a:p>
        </c:rich>
      </c:tx>
      <c:overlay val="0"/>
      <c:spPr>
        <a:noFill/>
        <a:ln>
          <a:noFill/>
        </a:ln>
        <a:effectLst/>
      </c:spPr>
      <c:txPr>
        <a:bodyPr rot="0" spcFirstLastPara="1" vertOverflow="ellipsis" vert="horz" wrap="square" anchor="ctr" anchorCtr="1"/>
        <a:lstStyle/>
        <a:p>
          <a:pPr>
            <a:defRPr sz="2000" b="1" i="0" u="none" strike="noStrike" kern="1200" spc="0" baseline="0">
              <a:solidFill>
                <a:srgbClr val="004B84"/>
              </a:solidFill>
              <a:latin typeface="+mn-lt"/>
              <a:ea typeface="+mn-ea"/>
              <a:cs typeface="+mn-cs"/>
            </a:defRPr>
          </a:pPr>
          <a:endParaRPr lang="fr-FR"/>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ndard"/>
        <c:varyColors val="0"/>
        <c:ser>
          <c:idx val="0"/>
          <c:order val="0"/>
          <c:tx>
            <c:strRef>
              <c:f>Feuil1!$A$2</c:f>
              <c:strCache>
                <c:ptCount val="1"/>
                <c:pt idx="0">
                  <c:v>No ADD or ADHD patients %</c:v>
                </c:pt>
              </c:strCache>
            </c:strRef>
          </c:tx>
          <c:spPr>
            <a:solidFill>
              <a:schemeClr val="accent1"/>
            </a:solidFill>
            <a:ln>
              <a:noFill/>
            </a:ln>
            <a:effectLst/>
            <a:sp3d/>
          </c:spPr>
          <c:invertIfNegative val="0"/>
          <c:dLbls>
            <c:dLbl>
              <c:idx val="0"/>
              <c:layout>
                <c:manualLayout>
                  <c:x val="0"/>
                  <c:y val="-1.215344150534254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6067-49F1-9E54-D8AC55518D50}"/>
                </c:ext>
              </c:extLst>
            </c:dLbl>
            <c:dLbl>
              <c:idx val="1"/>
              <c:layout>
                <c:manualLayout>
                  <c:x val="1.5151515151514596E-3"/>
                  <c:y val="-2.734524338702060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6067-49F1-9E54-D8AC55518D50}"/>
                </c:ext>
              </c:extLst>
            </c:dLbl>
            <c:dLbl>
              <c:idx val="2"/>
              <c:layout>
                <c:manualLayout>
                  <c:x val="3.0303030303030303E-3"/>
                  <c:y val="-1.519180188167811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067-49F1-9E54-D8AC55518D50}"/>
                </c:ext>
              </c:extLst>
            </c:dLbl>
            <c:dLbl>
              <c:idx val="3"/>
              <c:layout>
                <c:manualLayout>
                  <c:x val="-1.1110982756090176E-16"/>
                  <c:y val="-1.823016225801384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6067-49F1-9E54-D8AC55518D50}"/>
                </c:ext>
              </c:extLst>
            </c:dLbl>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rgbClr val="004B84"/>
                    </a:solidFill>
                    <a:latin typeface="+mn-lt"/>
                    <a:ea typeface="+mn-ea"/>
                    <a:cs typeface="+mn-cs"/>
                  </a:defRPr>
                </a:pPr>
                <a:endParaRPr lang="fr-F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Feuil1!$B$1:$E$1</c:f>
              <c:strCache>
                <c:ptCount val="4"/>
                <c:pt idx="0">
                  <c:v>AIH &gt; 1/h</c:v>
                </c:pt>
                <c:pt idx="1">
                  <c:v>AIH 1 -5 /h</c:v>
                </c:pt>
                <c:pt idx="2">
                  <c:v>AIH 5 -10/h</c:v>
                </c:pt>
                <c:pt idx="3">
                  <c:v>AIH &gt; 10/h</c:v>
                </c:pt>
              </c:strCache>
            </c:strRef>
          </c:cat>
          <c:val>
            <c:numRef>
              <c:f>Feuil1!$B$2:$E$2</c:f>
              <c:numCache>
                <c:formatCode>0.00</c:formatCode>
                <c:ptCount val="4"/>
                <c:pt idx="0">
                  <c:v>96.5</c:v>
                </c:pt>
                <c:pt idx="1">
                  <c:v>54.2</c:v>
                </c:pt>
                <c:pt idx="2">
                  <c:v>33.299999999999997</c:v>
                </c:pt>
                <c:pt idx="3">
                  <c:v>8.6999999999999993</c:v>
                </c:pt>
              </c:numCache>
            </c:numRef>
          </c:val>
          <c:shape val="cylinder"/>
          <c:extLst>
            <c:ext xmlns:c16="http://schemas.microsoft.com/office/drawing/2014/chart" uri="{C3380CC4-5D6E-409C-BE32-E72D297353CC}">
              <c16:uniqueId val="{00000000-C51D-42EF-BC1C-BD226EEC7199}"/>
            </c:ext>
          </c:extLst>
        </c:ser>
        <c:ser>
          <c:idx val="1"/>
          <c:order val="1"/>
          <c:tx>
            <c:strRef>
              <c:f>Feuil1!$A$3</c:f>
              <c:strCache>
                <c:ptCount val="1"/>
                <c:pt idx="0">
                  <c:v>ADD and ADHD  patients %</c:v>
                </c:pt>
              </c:strCache>
            </c:strRef>
          </c:tx>
          <c:spPr>
            <a:solidFill>
              <a:schemeClr val="accent2"/>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00" b="1" i="0" u="none" strike="noStrike" kern="1200" baseline="0">
                    <a:solidFill>
                      <a:srgbClr val="004B84"/>
                    </a:solidFill>
                    <a:latin typeface="+mn-lt"/>
                    <a:ea typeface="+mn-ea"/>
                    <a:cs typeface="+mn-cs"/>
                  </a:defRPr>
                </a:pPr>
                <a:endParaRPr lang="fr-FR"/>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Feuil1!$B$1:$E$1</c:f>
              <c:strCache>
                <c:ptCount val="4"/>
                <c:pt idx="0">
                  <c:v>AIH &gt; 1/h</c:v>
                </c:pt>
                <c:pt idx="1">
                  <c:v>AIH 1 -5 /h</c:v>
                </c:pt>
                <c:pt idx="2">
                  <c:v>AIH 5 -10/h</c:v>
                </c:pt>
                <c:pt idx="3">
                  <c:v>AIH &gt; 10/h</c:v>
                </c:pt>
              </c:strCache>
            </c:strRef>
          </c:cat>
          <c:val>
            <c:numRef>
              <c:f>Feuil1!$B$3:$E$3</c:f>
              <c:numCache>
                <c:formatCode>0.00</c:formatCode>
                <c:ptCount val="4"/>
                <c:pt idx="0">
                  <c:v>90.2</c:v>
                </c:pt>
                <c:pt idx="1">
                  <c:v>60.9</c:v>
                </c:pt>
                <c:pt idx="2">
                  <c:v>30.4</c:v>
                </c:pt>
                <c:pt idx="3">
                  <c:v>10.9</c:v>
                </c:pt>
              </c:numCache>
            </c:numRef>
          </c:val>
          <c:shape val="cylinder"/>
          <c:extLst>
            <c:ext xmlns:c16="http://schemas.microsoft.com/office/drawing/2014/chart" uri="{C3380CC4-5D6E-409C-BE32-E72D297353CC}">
              <c16:uniqueId val="{00000001-C51D-42EF-BC1C-BD226EEC7199}"/>
            </c:ext>
          </c:extLst>
        </c:ser>
        <c:dLbls>
          <c:showLegendKey val="0"/>
          <c:showVal val="1"/>
          <c:showCatName val="0"/>
          <c:showSerName val="0"/>
          <c:showPercent val="0"/>
          <c:showBubbleSize val="0"/>
        </c:dLbls>
        <c:gapWidth val="150"/>
        <c:shape val="box"/>
        <c:axId val="730009816"/>
        <c:axId val="730012440"/>
        <c:axId val="688279568"/>
      </c:bar3DChart>
      <c:catAx>
        <c:axId val="730009816"/>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rgbClr val="004B84"/>
                </a:solidFill>
                <a:latin typeface="+mn-lt"/>
                <a:ea typeface="+mn-ea"/>
                <a:cs typeface="+mn-cs"/>
              </a:defRPr>
            </a:pPr>
            <a:endParaRPr lang="fr-FR"/>
          </a:p>
        </c:txPr>
        <c:crossAx val="730012440"/>
        <c:crosses val="autoZero"/>
        <c:auto val="1"/>
        <c:lblAlgn val="ctr"/>
        <c:lblOffset val="100"/>
        <c:noMultiLvlLbl val="0"/>
      </c:catAx>
      <c:valAx>
        <c:axId val="730012440"/>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rgbClr val="004B84"/>
                </a:solidFill>
                <a:latin typeface="+mn-lt"/>
                <a:ea typeface="+mn-ea"/>
                <a:cs typeface="+mn-cs"/>
              </a:defRPr>
            </a:pPr>
            <a:endParaRPr lang="fr-FR"/>
          </a:p>
        </c:txPr>
        <c:crossAx val="730009816"/>
        <c:crosses val="autoZero"/>
        <c:crossBetween val="between"/>
      </c:valAx>
      <c:serAx>
        <c:axId val="688279568"/>
        <c:scaling>
          <c:orientation val="minMax"/>
        </c:scaling>
        <c:delete val="1"/>
        <c:axPos val="b"/>
        <c:majorTickMark val="none"/>
        <c:minorTickMark val="none"/>
        <c:tickLblPos val="nextTo"/>
        <c:crossAx val="730012440"/>
        <c:crosses val="autoZero"/>
      </c:serAx>
      <c:spPr>
        <a:noFill/>
        <a:ln>
          <a:noFill/>
        </a:ln>
        <a:effectLst/>
      </c:spPr>
    </c:plotArea>
    <c:legend>
      <c:legendPos val="t"/>
      <c:overlay val="0"/>
      <c:spPr>
        <a:noFill/>
        <a:ln>
          <a:noFill/>
        </a:ln>
        <a:effectLst/>
      </c:spPr>
      <c:txPr>
        <a:bodyPr rot="0" spcFirstLastPara="1" vertOverflow="ellipsis" vert="horz" wrap="square" anchor="ctr" anchorCtr="1"/>
        <a:lstStyle/>
        <a:p>
          <a:pPr>
            <a:defRPr sz="1100" b="1" i="0" u="none" strike="noStrike" kern="1200" baseline="0">
              <a:solidFill>
                <a:srgbClr val="004B84"/>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BCE7D3"/>
    </a:solidFill>
    <a:ln w="9525" cap="flat" cmpd="sng" algn="ctr">
      <a:solidFill>
        <a:schemeClr val="tx1">
          <a:lumMod val="15000"/>
          <a:lumOff val="85000"/>
        </a:schemeClr>
      </a:solidFill>
      <a:round/>
    </a:ln>
    <a:effectLst/>
  </c:spPr>
  <c:txPr>
    <a:bodyPr/>
    <a:lstStyle/>
    <a:p>
      <a:pPr>
        <a:defRPr/>
      </a:pPr>
      <a:endParaRPr lang="fr-FR"/>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2000" b="1" i="0" u="none" strike="noStrike" kern="1200" spc="100" baseline="0">
                <a:solidFill>
                  <a:srgbClr val="004B84"/>
                </a:solidFill>
                <a:effectLst>
                  <a:outerShdw blurRad="50800" dist="38100" dir="5400000" algn="t" rotWithShape="0">
                    <a:prstClr val="black">
                      <a:alpha val="40000"/>
                    </a:prstClr>
                  </a:outerShdw>
                </a:effectLst>
                <a:latin typeface="+mn-lt"/>
                <a:ea typeface="+mn-ea"/>
                <a:cs typeface="+mn-cs"/>
              </a:defRPr>
            </a:pPr>
            <a:r>
              <a:rPr lang="fr-FR" sz="2000" dirty="0">
                <a:solidFill>
                  <a:srgbClr val="004B84"/>
                </a:solidFill>
              </a:rPr>
              <a:t>OSAS and </a:t>
            </a:r>
            <a:r>
              <a:rPr lang="fr-FR" sz="2000" dirty="0" err="1">
                <a:solidFill>
                  <a:srgbClr val="004B84"/>
                </a:solidFill>
              </a:rPr>
              <a:t>PLMs</a:t>
            </a:r>
            <a:endParaRPr lang="fr-FR" sz="2000" dirty="0">
              <a:solidFill>
                <a:srgbClr val="004B84"/>
              </a:solidFill>
            </a:endParaRPr>
          </a:p>
        </c:rich>
      </c:tx>
      <c:layout>
        <c:manualLayout>
          <c:xMode val="edge"/>
          <c:yMode val="edge"/>
          <c:x val="0.30209538950376619"/>
          <c:y val="1.8518518518518517E-2"/>
        </c:manualLayout>
      </c:layout>
      <c:overlay val="0"/>
      <c:spPr>
        <a:noFill/>
        <a:ln>
          <a:noFill/>
        </a:ln>
        <a:effectLst/>
      </c:spPr>
      <c:txPr>
        <a:bodyPr rot="0" spcFirstLastPara="1" vertOverflow="ellipsis" vert="horz" wrap="square" anchor="ctr" anchorCtr="1"/>
        <a:lstStyle/>
        <a:p>
          <a:pPr>
            <a:defRPr sz="2000" b="1" i="0" u="none" strike="noStrike" kern="1200" spc="100" baseline="0">
              <a:solidFill>
                <a:srgbClr val="004B84"/>
              </a:solidFill>
              <a:effectLst>
                <a:outerShdw blurRad="50800" dist="38100" dir="5400000" algn="t" rotWithShape="0">
                  <a:prstClr val="black">
                    <a:alpha val="40000"/>
                  </a:prstClr>
                </a:outerShdw>
              </a:effectLst>
              <a:latin typeface="+mn-lt"/>
              <a:ea typeface="+mn-ea"/>
              <a:cs typeface="+mn-cs"/>
            </a:defRPr>
          </a:pPr>
          <a:endParaRPr lang="fr-FR"/>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ndard"/>
        <c:varyColors val="0"/>
        <c:ser>
          <c:idx val="0"/>
          <c:order val="0"/>
          <c:tx>
            <c:strRef>
              <c:f>Feuil1!$A$9</c:f>
              <c:strCache>
                <c:ptCount val="1"/>
                <c:pt idx="0">
                  <c:v>No ADD or ADHD patients %</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rgbClr val="004B84"/>
                    </a:solidFill>
                    <a:latin typeface="+mn-lt"/>
                    <a:ea typeface="+mn-ea"/>
                    <a:cs typeface="+mn-cs"/>
                  </a:defRPr>
                </a:pPr>
                <a:endParaRPr lang="fr-F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Feuil1!$B$8:$E$8</c:f>
              <c:strCache>
                <c:ptCount val="4"/>
                <c:pt idx="0">
                  <c:v>AIH &gt; 1/h</c:v>
                </c:pt>
                <c:pt idx="1">
                  <c:v>AIH 1 -5 /h</c:v>
                </c:pt>
                <c:pt idx="2">
                  <c:v>AIH 5 -10/h</c:v>
                </c:pt>
                <c:pt idx="3">
                  <c:v>AIH &gt; 10/h</c:v>
                </c:pt>
              </c:strCache>
            </c:strRef>
          </c:cat>
          <c:val>
            <c:numRef>
              <c:f>Feuil1!$B$9:$E$9</c:f>
              <c:numCache>
                <c:formatCode>0.00</c:formatCode>
                <c:ptCount val="4"/>
                <c:pt idx="0">
                  <c:v>29.5</c:v>
                </c:pt>
                <c:pt idx="1">
                  <c:v>22.8</c:v>
                </c:pt>
                <c:pt idx="2">
                  <c:v>5.0999999999999996</c:v>
                </c:pt>
                <c:pt idx="3">
                  <c:v>1.6</c:v>
                </c:pt>
              </c:numCache>
            </c:numRef>
          </c:val>
          <c:shape val="cylinder"/>
          <c:extLst>
            <c:ext xmlns:c16="http://schemas.microsoft.com/office/drawing/2014/chart" uri="{C3380CC4-5D6E-409C-BE32-E72D297353CC}">
              <c16:uniqueId val="{00000000-86AB-4080-9D68-7AC621E63197}"/>
            </c:ext>
          </c:extLst>
        </c:ser>
        <c:ser>
          <c:idx val="1"/>
          <c:order val="1"/>
          <c:tx>
            <c:strRef>
              <c:f>Feuil1!$A$10</c:f>
              <c:strCache>
                <c:ptCount val="1"/>
                <c:pt idx="0">
                  <c:v>ADD and ADHD  patients %</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rgbClr val="004B84"/>
                    </a:solidFill>
                    <a:latin typeface="+mn-lt"/>
                    <a:ea typeface="+mn-ea"/>
                    <a:cs typeface="+mn-cs"/>
                  </a:defRPr>
                </a:pPr>
                <a:endParaRPr lang="fr-F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Feuil1!$B$8:$E$8</c:f>
              <c:strCache>
                <c:ptCount val="4"/>
                <c:pt idx="0">
                  <c:v>AIH &gt; 1/h</c:v>
                </c:pt>
                <c:pt idx="1">
                  <c:v>AIH 1 -5 /h</c:v>
                </c:pt>
                <c:pt idx="2">
                  <c:v>AIH 5 -10/h</c:v>
                </c:pt>
                <c:pt idx="3">
                  <c:v>AIH &gt; 10/h</c:v>
                </c:pt>
              </c:strCache>
            </c:strRef>
          </c:cat>
          <c:val>
            <c:numRef>
              <c:f>Feuil1!$B$10:$E$10</c:f>
              <c:numCache>
                <c:formatCode>0.00</c:formatCode>
                <c:ptCount val="4"/>
                <c:pt idx="0">
                  <c:v>37.299999999999997</c:v>
                </c:pt>
                <c:pt idx="1">
                  <c:v>50</c:v>
                </c:pt>
                <c:pt idx="2">
                  <c:v>28.6</c:v>
                </c:pt>
                <c:pt idx="3">
                  <c:v>20</c:v>
                </c:pt>
              </c:numCache>
            </c:numRef>
          </c:val>
          <c:shape val="cylinder"/>
          <c:extLst>
            <c:ext xmlns:c16="http://schemas.microsoft.com/office/drawing/2014/chart" uri="{C3380CC4-5D6E-409C-BE32-E72D297353CC}">
              <c16:uniqueId val="{00000001-86AB-4080-9D68-7AC621E63197}"/>
            </c:ext>
          </c:extLst>
        </c:ser>
        <c:dLbls>
          <c:showLegendKey val="0"/>
          <c:showVal val="1"/>
          <c:showCatName val="0"/>
          <c:showSerName val="0"/>
          <c:showPercent val="0"/>
          <c:showBubbleSize val="0"/>
        </c:dLbls>
        <c:gapWidth val="150"/>
        <c:shape val="box"/>
        <c:axId val="696367264"/>
        <c:axId val="696366936"/>
        <c:axId val="695485792"/>
      </c:bar3DChart>
      <c:catAx>
        <c:axId val="696367264"/>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rgbClr val="004B84"/>
                </a:solidFill>
                <a:latin typeface="+mn-lt"/>
                <a:ea typeface="+mn-ea"/>
                <a:cs typeface="+mn-cs"/>
              </a:defRPr>
            </a:pPr>
            <a:endParaRPr lang="fr-FR"/>
          </a:p>
        </c:txPr>
        <c:crossAx val="696366936"/>
        <c:crosses val="autoZero"/>
        <c:auto val="1"/>
        <c:lblAlgn val="ctr"/>
        <c:lblOffset val="100"/>
        <c:noMultiLvlLbl val="0"/>
      </c:catAx>
      <c:valAx>
        <c:axId val="696366936"/>
        <c:scaling>
          <c:orientation val="minMax"/>
        </c:scaling>
        <c:delete val="0"/>
        <c:axPos val="l"/>
        <c:majorGridlines>
          <c:spPr>
            <a:ln w="9525" cap="flat" cmpd="sng" algn="ctr">
              <a:solidFill>
                <a:schemeClr val="dk1">
                  <a:lumMod val="50000"/>
                  <a:lumOff val="50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rgbClr val="004B84"/>
                </a:solidFill>
                <a:latin typeface="+mn-lt"/>
                <a:ea typeface="+mn-ea"/>
                <a:cs typeface="+mn-cs"/>
              </a:defRPr>
            </a:pPr>
            <a:endParaRPr lang="fr-FR"/>
          </a:p>
        </c:txPr>
        <c:crossAx val="696367264"/>
        <c:crosses val="autoZero"/>
        <c:crossBetween val="between"/>
      </c:valAx>
      <c:serAx>
        <c:axId val="695485792"/>
        <c:scaling>
          <c:orientation val="minMax"/>
        </c:scaling>
        <c:delete val="1"/>
        <c:axPos val="b"/>
        <c:majorTickMark val="none"/>
        <c:minorTickMark val="none"/>
        <c:tickLblPos val="nextTo"/>
        <c:crossAx val="696366936"/>
        <c:crosses val="autoZero"/>
      </c:serAx>
      <c:spPr>
        <a:noFill/>
        <a:ln>
          <a:noFill/>
        </a:ln>
        <a:effectLst/>
      </c:spPr>
    </c:plotArea>
    <c:legend>
      <c:legendPos val="t"/>
      <c:overlay val="0"/>
      <c:spPr>
        <a:noFill/>
        <a:ln>
          <a:noFill/>
        </a:ln>
        <a:effectLst/>
      </c:spPr>
      <c:txPr>
        <a:bodyPr rot="0" spcFirstLastPara="1" vertOverflow="ellipsis" vert="horz" wrap="square" anchor="ctr" anchorCtr="1"/>
        <a:lstStyle/>
        <a:p>
          <a:pPr>
            <a:defRPr sz="1100" b="1" i="0" u="none" strike="noStrike" kern="1200" baseline="0">
              <a:solidFill>
                <a:srgbClr val="004B84"/>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D3FAE7"/>
    </a:solidFill>
    <a:ln>
      <a:solidFill>
        <a:srgbClr val="D3FAE7"/>
      </a:solidFill>
    </a:ln>
    <a:effectLst/>
  </c:spPr>
  <c:txPr>
    <a:bodyPr/>
    <a:lstStyle/>
    <a:p>
      <a:pPr>
        <a:defRPr/>
      </a:pPr>
      <a:endParaRPr lang="fr-FR"/>
    </a:p>
  </c:tx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rgbClr val="004B84"/>
                </a:solidFill>
                <a:effectLst>
                  <a:outerShdw blurRad="50800" dist="38100" dir="5400000" algn="t" rotWithShape="0">
                    <a:prstClr val="black">
                      <a:alpha val="40000"/>
                    </a:prstClr>
                  </a:outerShdw>
                </a:effectLst>
                <a:latin typeface="+mn-lt"/>
                <a:ea typeface="+mn-ea"/>
                <a:cs typeface="+mn-cs"/>
              </a:defRPr>
            </a:pPr>
            <a:r>
              <a:rPr lang="fr-FR">
                <a:solidFill>
                  <a:srgbClr val="004B84"/>
                </a:solidFill>
              </a:rPr>
              <a:t>&gt; 5 PLMs</a:t>
            </a:r>
          </a:p>
        </c:rich>
      </c:tx>
      <c:overlay val="0"/>
      <c:spPr>
        <a:noFill/>
        <a:ln>
          <a:noFill/>
        </a:ln>
        <a:effectLst/>
      </c:spPr>
      <c:txPr>
        <a:bodyPr rot="0" spcFirstLastPara="1" vertOverflow="ellipsis" vert="horz" wrap="square" anchor="ctr" anchorCtr="1"/>
        <a:lstStyle/>
        <a:p>
          <a:pPr>
            <a:defRPr sz="2128" b="1" i="0" u="none" strike="noStrike" kern="1200" spc="100" baseline="0">
              <a:solidFill>
                <a:srgbClr val="004B84"/>
              </a:solidFill>
              <a:effectLst>
                <a:outerShdw blurRad="50800" dist="38100" dir="5400000" algn="t" rotWithShape="0">
                  <a:prstClr val="black">
                    <a:alpha val="40000"/>
                  </a:prstClr>
                </a:outerShdw>
              </a:effectLst>
              <a:latin typeface="+mn-lt"/>
              <a:ea typeface="+mn-ea"/>
              <a:cs typeface="+mn-cs"/>
            </a:defRPr>
          </a:pPr>
          <a:endParaRPr lang="fr-FR"/>
        </a:p>
      </c:txPr>
    </c:title>
    <c:autoTitleDeleted val="0"/>
    <c:plotArea>
      <c:layout/>
      <c:barChart>
        <c:barDir val="col"/>
        <c:grouping val="clustered"/>
        <c:varyColors val="0"/>
        <c:ser>
          <c:idx val="0"/>
          <c:order val="0"/>
          <c:tx>
            <c:strRef>
              <c:f>Feuil1!$A$30</c:f>
              <c:strCache>
                <c:ptCount val="1"/>
                <c:pt idx="0">
                  <c:v>No ADD or ADHD patients %</c:v>
                </c:pt>
              </c:strCache>
            </c:strRef>
          </c:tx>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004B84"/>
                    </a:solidFill>
                    <a:latin typeface="+mn-lt"/>
                    <a:ea typeface="+mn-ea"/>
                    <a:cs typeface="+mn-cs"/>
                  </a:defRPr>
                </a:pPr>
                <a:endParaRPr lang="fr-F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Feuil1!$B$29</c:f>
              <c:strCache>
                <c:ptCount val="1"/>
                <c:pt idx="0">
                  <c:v>PLMS &gt; 5/h</c:v>
                </c:pt>
              </c:strCache>
            </c:strRef>
          </c:cat>
          <c:val>
            <c:numRef>
              <c:f>Feuil1!$B$30</c:f>
              <c:numCache>
                <c:formatCode>0.00</c:formatCode>
                <c:ptCount val="1"/>
                <c:pt idx="0">
                  <c:v>31.1</c:v>
                </c:pt>
              </c:numCache>
            </c:numRef>
          </c:val>
          <c:extLst>
            <c:ext xmlns:c16="http://schemas.microsoft.com/office/drawing/2014/chart" uri="{C3380CC4-5D6E-409C-BE32-E72D297353CC}">
              <c16:uniqueId val="{00000000-025D-4BF5-870A-F0D751E8C54C}"/>
            </c:ext>
          </c:extLst>
        </c:ser>
        <c:ser>
          <c:idx val="1"/>
          <c:order val="1"/>
          <c:tx>
            <c:strRef>
              <c:f>Feuil1!$A$31</c:f>
              <c:strCache>
                <c:ptCount val="1"/>
                <c:pt idx="0">
                  <c:v>ADD and ADHD  patients %</c:v>
                </c:pt>
              </c:strCache>
            </c:strRef>
          </c:tx>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004B84"/>
                    </a:solidFill>
                    <a:latin typeface="+mn-lt"/>
                    <a:ea typeface="+mn-ea"/>
                    <a:cs typeface="+mn-cs"/>
                  </a:defRPr>
                </a:pPr>
                <a:endParaRPr lang="fr-FR"/>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Feuil1!$B$29</c:f>
              <c:strCache>
                <c:ptCount val="1"/>
                <c:pt idx="0">
                  <c:v>PLMS &gt; 5/h</c:v>
                </c:pt>
              </c:strCache>
            </c:strRef>
          </c:cat>
          <c:val>
            <c:numRef>
              <c:f>Feuil1!$B$31</c:f>
              <c:numCache>
                <c:formatCode>0.00</c:formatCode>
                <c:ptCount val="1"/>
                <c:pt idx="0">
                  <c:v>41.1</c:v>
                </c:pt>
              </c:numCache>
            </c:numRef>
          </c:val>
          <c:extLst>
            <c:ext xmlns:c16="http://schemas.microsoft.com/office/drawing/2014/chart" uri="{C3380CC4-5D6E-409C-BE32-E72D297353CC}">
              <c16:uniqueId val="{00000001-025D-4BF5-870A-F0D751E8C54C}"/>
            </c:ext>
          </c:extLst>
        </c:ser>
        <c:dLbls>
          <c:showLegendKey val="0"/>
          <c:showVal val="0"/>
          <c:showCatName val="0"/>
          <c:showSerName val="0"/>
          <c:showPercent val="0"/>
          <c:showBubbleSize val="0"/>
        </c:dLbls>
        <c:gapWidth val="100"/>
        <c:overlap val="-24"/>
        <c:axId val="725680776"/>
        <c:axId val="725681432"/>
      </c:barChart>
      <c:catAx>
        <c:axId val="725680776"/>
        <c:scaling>
          <c:orientation val="minMax"/>
        </c:scaling>
        <c:delete val="1"/>
        <c:axPos val="b"/>
        <c:numFmt formatCode="General" sourceLinked="1"/>
        <c:majorTickMark val="none"/>
        <c:minorTickMark val="none"/>
        <c:tickLblPos val="nextTo"/>
        <c:crossAx val="725681432"/>
        <c:crosses val="autoZero"/>
        <c:auto val="1"/>
        <c:lblAlgn val="ctr"/>
        <c:lblOffset val="100"/>
        <c:noMultiLvlLbl val="0"/>
      </c:catAx>
      <c:valAx>
        <c:axId val="725681432"/>
        <c:scaling>
          <c:orientation val="minMax"/>
        </c:scaling>
        <c:delete val="0"/>
        <c:axPos val="l"/>
        <c:majorGridlines>
          <c:spPr>
            <a:ln w="9525" cap="flat" cmpd="sng" algn="ctr">
              <a:solidFill>
                <a:schemeClr val="lt1">
                  <a:lumMod val="95000"/>
                  <a:alpha val="10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rgbClr val="004B84"/>
                </a:solidFill>
                <a:latin typeface="+mn-lt"/>
                <a:ea typeface="+mn-ea"/>
                <a:cs typeface="+mn-cs"/>
              </a:defRPr>
            </a:pPr>
            <a:endParaRPr lang="fr-FR"/>
          </a:p>
        </c:txPr>
        <c:crossAx val="725680776"/>
        <c:crosses val="autoZero"/>
        <c:crossBetween val="between"/>
      </c:valAx>
      <c:spPr>
        <a:noFill/>
        <a:ln>
          <a:noFill/>
        </a:ln>
        <a:effectLst/>
      </c:spPr>
    </c:plotArea>
    <c:legend>
      <c:legendPos val="t"/>
      <c:layout>
        <c:manualLayout>
          <c:xMode val="edge"/>
          <c:yMode val="edge"/>
          <c:x val="4.7938286210474593E-2"/>
          <c:y val="0.13523155862095054"/>
          <c:w val="0.93116043003135029"/>
          <c:h val="7.3800093506499645E-2"/>
        </c:manualLayout>
      </c:layout>
      <c:overlay val="0"/>
      <c:spPr>
        <a:noFill/>
        <a:ln>
          <a:noFill/>
        </a:ln>
        <a:effectLst/>
      </c:spPr>
      <c:txPr>
        <a:bodyPr rot="0" spcFirstLastPara="1" vertOverflow="ellipsis" vert="horz" wrap="square" anchor="ctr" anchorCtr="1"/>
        <a:lstStyle/>
        <a:p>
          <a:pPr>
            <a:defRPr sz="1197" b="1" i="0" u="none" strike="noStrike" kern="1200" baseline="0">
              <a:solidFill>
                <a:srgbClr val="004B84"/>
              </a:solidFill>
              <a:latin typeface="+mn-lt"/>
              <a:ea typeface="+mn-ea"/>
              <a:cs typeface="+mn-cs"/>
            </a:defRPr>
          </a:pPr>
          <a:endParaRPr lang="fr-FR"/>
        </a:p>
      </c:txPr>
    </c:legend>
    <c:plotVisOnly val="1"/>
    <c:dispBlanksAs val="gap"/>
    <c:showDLblsOverMax val="0"/>
  </c:chart>
  <c:spPr>
    <a:solidFill>
      <a:srgbClr val="D3FAE7"/>
    </a:solidFill>
    <a:ln>
      <a:noFill/>
    </a:ln>
    <a:effectLst/>
  </c:spPr>
  <c:txPr>
    <a:bodyPr/>
    <a:lstStyle/>
    <a:p>
      <a:pPr>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8">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4">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2-12-01T18:12:56.556" idx="1">
    <p:pos x="7152" y="3336"/>
    <p:text>problème dans les references</p:text>
    <p:extLst>
      <p:ext uri="{C676402C-5697-4E1C-873F-D02D1690AC5C}">
        <p15:threadingInfo xmlns:p15="http://schemas.microsoft.com/office/powerpoint/2012/main" timeZoneBias="-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2-12-01T18:15:00.570" idx="2">
    <p:pos x="5119" y="587"/>
    <p:text>Photo PSG</p:text>
    <p:extLst>
      <p:ext uri="{C676402C-5697-4E1C-873F-D02D1690AC5C}">
        <p15:threadingInfo xmlns:p15="http://schemas.microsoft.com/office/powerpoint/2012/main" timeZoneBias="-60"/>
      </p:ext>
    </p:extLst>
  </p:cm>
  <p:cm authorId="1" dt="2022-12-01T18:15:52.215" idx="3">
    <p:pos x="5119" y="723"/>
    <p:text>Home ou Unattended PSG (U-PSG) ?</p:text>
    <p:extLst>
      <p:ext uri="{C676402C-5697-4E1C-873F-D02D1690AC5C}">
        <p15:threadingInfo xmlns:p15="http://schemas.microsoft.com/office/powerpoint/2012/main" timeZoneBias="-60">
          <p15:parentCm authorId="1" idx="2"/>
        </p15:threadingInfo>
      </p:ext>
    </p:extLst>
  </p:cm>
  <p:cm authorId="1" dt="2022-12-01T18:15:52.215" idx="4">
    <p:pos x="5119" y="859"/>
    <p:text>Home ou Unattended PSG (U-PSG) ?</p:text>
    <p:extLst>
      <p:ext uri="{C676402C-5697-4E1C-873F-D02D1690AC5C}">
        <p15:threadingInfo xmlns:p15="http://schemas.microsoft.com/office/powerpoint/2012/main" timeZoneBias="-60">
          <p15:parentCm authorId="1" idx="2"/>
        </p15:threadingInfo>
      </p:ext>
    </p:extLst>
  </p:cm>
  <p:cm authorId="1" dt="2022-12-01T18:15:55.110" idx="5">
    <p:pos x="7255" y="2093"/>
    <p:text>Je ne comprends pas très bien ces 2 phrases</p:text>
    <p:extLst>
      <p:ext uri="{C676402C-5697-4E1C-873F-D02D1690AC5C}">
        <p15:threadingInfo xmlns:p15="http://schemas.microsoft.com/office/powerpoint/2012/main" timeZoneBias="-6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2-12-01T18:18:41.738" idx="6">
    <p:pos x="5075" y="1881"/>
    <p:text>Indication (ce que l'on recherchait) or final diagnosis ?</p:text>
    <p:extLst>
      <p:ext uri="{C676402C-5697-4E1C-873F-D02D1690AC5C}">
        <p15:threadingInfo xmlns:p15="http://schemas.microsoft.com/office/powerpoint/2012/main" timeZoneBias="-60"/>
      </p:ext>
    </p:extLst>
  </p:cm>
  <p:cm authorId="1" dt="2022-12-01T18:19:05.209" idx="7">
    <p:pos x="7583" y="1786"/>
    <p:text>Selon les parents et enfants ? (pour confirmer le titre)</p:text>
    <p:extLst>
      <p:ext uri="{C676402C-5697-4E1C-873F-D02D1690AC5C}">
        <p15:threadingInfo xmlns:p15="http://schemas.microsoft.com/office/powerpoint/2012/main" timeZoneBias="-6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2-12-01T18:32:27.465" idx="8">
    <p:pos x="3571" y="3244"/>
    <p:text>Je dois regarder comment mettre une référence CNIL ou autre</p:text>
    <p:extLst>
      <p:ext uri="{C676402C-5697-4E1C-873F-D02D1690AC5C}">
        <p15:threadingInfo xmlns:p15="http://schemas.microsoft.com/office/powerpoint/2012/main" timeZoneBias="-6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2-12-01T18:40:27.436" idx="9">
    <p:pos x="7072" y="1145"/>
    <p:text>Cette phrase est un peu compliqué</p:text>
    <p:extLst>
      <p:ext uri="{C676402C-5697-4E1C-873F-D02D1690AC5C}">
        <p15:threadingInfo xmlns:p15="http://schemas.microsoft.com/office/powerpoint/2012/main" timeZoneBias="-6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2-12-01T18:45:12.054" idx="10">
    <p:pos x="4264" y="2064"/>
    <p:text>Est ce qu'on pourrait mettre une capture d'écran de l'analyse dans Nox ?</p:text>
    <p:extLst>
      <p:ext uri="{C676402C-5697-4E1C-873F-D02D1690AC5C}">
        <p15:threadingInfo xmlns:p15="http://schemas.microsoft.com/office/powerpoint/2012/main" timeZoneBias="-6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22-12-01T18:48:37.926" idx="11">
    <p:pos x="5792" y="256"/>
    <p:text>Est- ce que c'est vrai ?</p:text>
    <p:extLst>
      <p:ext uri="{C676402C-5697-4E1C-873F-D02D1690AC5C}">
        <p15:threadingInfo xmlns:p15="http://schemas.microsoft.com/office/powerpoint/2012/main" timeZoneBias="-60"/>
      </p:ext>
    </p:extLst>
  </p:cm>
</p:cmLst>
</file>

<file path=ppt/media/image1.pn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45659" cy="49534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50443" y="0"/>
            <a:ext cx="2945659" cy="495348"/>
          </a:xfrm>
          <a:prstGeom prst="rect">
            <a:avLst/>
          </a:prstGeom>
        </p:spPr>
        <p:txBody>
          <a:bodyPr vert="horz" lIns="91440" tIns="45720" rIns="91440" bIns="45720" rtlCol="0"/>
          <a:lstStyle>
            <a:lvl1pPr algn="r">
              <a:defRPr sz="1200"/>
            </a:lvl1pPr>
          </a:lstStyle>
          <a:p>
            <a:fld id="{2F8FC1FF-D713-41E4-9FB0-C9828BA63C56}" type="datetimeFigureOut">
              <a:rPr lang="fr-FR" smtClean="0"/>
              <a:t>03/03/2023</a:t>
            </a:fld>
            <a:endParaRPr lang="fr-FR"/>
          </a:p>
        </p:txBody>
      </p:sp>
      <p:sp>
        <p:nvSpPr>
          <p:cNvPr id="4" name="Espace réservé de l'image des diapositives 3"/>
          <p:cNvSpPr>
            <a:spLocks noGrp="1" noRot="1" noChangeAspect="1"/>
          </p:cNvSpPr>
          <p:nvPr>
            <p:ph type="sldImg" idx="2"/>
          </p:nvPr>
        </p:nvSpPr>
        <p:spPr>
          <a:xfrm>
            <a:off x="438150" y="1233488"/>
            <a:ext cx="5921375" cy="3332162"/>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79768" y="4751219"/>
            <a:ext cx="5438140" cy="3887361"/>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9377317"/>
            <a:ext cx="2945659" cy="49534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50443" y="9377317"/>
            <a:ext cx="2945659" cy="495347"/>
          </a:xfrm>
          <a:prstGeom prst="rect">
            <a:avLst/>
          </a:prstGeom>
        </p:spPr>
        <p:txBody>
          <a:bodyPr vert="horz" lIns="91440" tIns="45720" rIns="91440" bIns="45720" rtlCol="0" anchor="b"/>
          <a:lstStyle>
            <a:lvl1pPr algn="r">
              <a:defRPr sz="1200"/>
            </a:lvl1pPr>
          </a:lstStyle>
          <a:p>
            <a:fld id="{38BDDEDD-0AFD-4872-8EFA-3150DAF9A5D1}" type="slidenum">
              <a:rPr lang="fr-FR" smtClean="0"/>
              <a:t>‹N°›</a:t>
            </a:fld>
            <a:endParaRPr lang="fr-FR"/>
          </a:p>
        </p:txBody>
      </p:sp>
    </p:spTree>
    <p:extLst>
      <p:ext uri="{BB962C8B-B14F-4D97-AF65-F5344CB8AC3E}">
        <p14:creationId xmlns:p14="http://schemas.microsoft.com/office/powerpoint/2010/main" val="26004925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438150" y="1233488"/>
            <a:ext cx="5921375" cy="3332162"/>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79768" y="4751219"/>
            <a:ext cx="5438140" cy="3887361"/>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fr-FR"/>
              <a:t>Sleep Disorders in Children</a:t>
            </a:r>
            <a:endParaRPr/>
          </a:p>
          <a:p>
            <a:pPr marL="0" lvl="0" indent="0" algn="l" rtl="0">
              <a:spcBef>
                <a:spcPts val="0"/>
              </a:spcBef>
              <a:spcAft>
                <a:spcPts val="0"/>
              </a:spcAft>
              <a:buNone/>
            </a:pPr>
            <a:r>
              <a:rPr lang="fr-FR"/>
              <a:t>Recent</a:t>
            </a:r>
            <a:endParaRPr/>
          </a:p>
          <a:p>
            <a:pPr marL="0" lvl="0" indent="0" algn="l" rtl="0">
              <a:spcBef>
                <a:spcPts val="0"/>
              </a:spcBef>
              <a:spcAft>
                <a:spcPts val="0"/>
              </a:spcAft>
              <a:buNone/>
            </a:pPr>
            <a:r>
              <a:rPr lang="fr-FR"/>
              <a:t>research has led scientists to hypothesize that Stage 3 (deep non-Rapid Eye Movement sleep, or Slow Wave Sleep) may be especially important for the improvement of</a:t>
            </a:r>
            <a:endParaRPr/>
          </a:p>
          <a:p>
            <a:pPr marL="0" lvl="0" indent="0" algn="l" rtl="0">
              <a:spcBef>
                <a:spcPts val="0"/>
              </a:spcBef>
              <a:spcAft>
                <a:spcPts val="0"/>
              </a:spcAft>
              <a:buNone/>
            </a:pPr>
            <a:r>
              <a:rPr lang="fr-FR"/>
              <a:t>memory retention and recall MRI scans indicate that the slow brain waves of stage 3 sleep (deep NREM sleep) “serve as a courier service,” transporting memories from the hippocampus to</a:t>
            </a:r>
            <a:endParaRPr/>
          </a:p>
          <a:p>
            <a:pPr marL="0" lvl="0" indent="0" algn="l" rtl="0">
              <a:spcBef>
                <a:spcPts val="0"/>
              </a:spcBef>
              <a:spcAft>
                <a:spcPts val="0"/>
              </a:spcAft>
              <a:buNone/>
            </a:pPr>
            <a:r>
              <a:rPr lang="fr-FR"/>
              <a:t>other more permanent storage sites</a:t>
            </a:r>
            <a:endParaRPr/>
          </a:p>
          <a:p>
            <a:pPr marL="0" lvl="0" indent="0" algn="l" rtl="0">
              <a:spcBef>
                <a:spcPts val="0"/>
              </a:spcBef>
              <a:spcAft>
                <a:spcPts val="0"/>
              </a:spcAft>
              <a:buNone/>
            </a:pPr>
            <a:r>
              <a:rPr lang="fr-FR" sz="1800" b="0" i="0" u="none" strike="noStrike">
                <a:solidFill>
                  <a:srgbClr val="292E3C"/>
                </a:solidFill>
                <a:latin typeface="Fira Sans"/>
                <a:ea typeface="Fira Sans"/>
                <a:cs typeface="Fira Sans"/>
                <a:sym typeface="Fira Sans"/>
              </a:rPr>
              <a:t>Many tests are designed to assess critical thinking and creative problem-solving skills. </a:t>
            </a:r>
            <a:r>
              <a:rPr lang="fr-FR"/>
              <a:t>sleep, particularly REM sleep, plays a role in strengthening these skills. It seems that REM sleep may play a major role in improving the ability to solve</a:t>
            </a:r>
            <a:endParaRPr/>
          </a:p>
          <a:p>
            <a:pPr marL="0" lvl="0" indent="0" algn="l" rtl="0">
              <a:spcBef>
                <a:spcPts val="0"/>
              </a:spcBef>
              <a:spcAft>
                <a:spcPts val="0"/>
              </a:spcAft>
              <a:buNone/>
            </a:pPr>
            <a:r>
              <a:rPr lang="fr-FR"/>
              <a:t>complex problems.</a:t>
            </a:r>
            <a:endParaRPr/>
          </a:p>
          <a:p>
            <a:pPr marL="0" lvl="0" indent="0" algn="l" rtl="0">
              <a:spcBef>
                <a:spcPts val="0"/>
              </a:spcBef>
              <a:spcAft>
                <a:spcPts val="0"/>
              </a:spcAft>
              <a:buNone/>
            </a:pPr>
            <a:r>
              <a:rPr lang="fr-FR"/>
              <a:t>Sleep actually helps students learn, memorize, retain, recall, and use their new knowledge to come up with</a:t>
            </a:r>
            <a:endParaRPr/>
          </a:p>
          <a:p>
            <a:pPr marL="0" lvl="0" indent="0" algn="l" rtl="0">
              <a:spcBef>
                <a:spcPts val="0"/>
              </a:spcBef>
              <a:spcAft>
                <a:spcPts val="0"/>
              </a:spcAft>
              <a:buNone/>
            </a:pPr>
            <a:r>
              <a:rPr lang="fr-FR"/>
              <a:t>creative and innovative solutions.</a:t>
            </a:r>
            <a:endParaRPr/>
          </a:p>
          <a:p>
            <a:pPr marL="0" lvl="0" indent="0" algn="l" rtl="0">
              <a:spcBef>
                <a:spcPts val="0"/>
              </a:spcBef>
              <a:spcAft>
                <a:spcPts val="0"/>
              </a:spcAft>
              <a:buNone/>
            </a:pPr>
            <a:r>
              <a:rPr lang="fr-FR"/>
              <a:t>R Martins and al  2019 </a:t>
            </a:r>
            <a:endParaRPr sz="1800" b="0" i="0" u="none" strike="noStrike">
              <a:solidFill>
                <a:srgbClr val="000000"/>
              </a:solidFill>
              <a:latin typeface="Garamond"/>
              <a:ea typeface="Garamond"/>
              <a:cs typeface="Garamond"/>
              <a:sym typeface="Garamond"/>
            </a:endParaRPr>
          </a:p>
          <a:p>
            <a:pPr marL="0" lvl="0" indent="0" algn="l" rtl="0">
              <a:spcBef>
                <a:spcPts val="0"/>
              </a:spcBef>
              <a:spcAft>
                <a:spcPts val="0"/>
              </a:spcAft>
              <a:buNone/>
            </a:pPr>
            <a:r>
              <a:rPr lang="fr-FR" sz="1800" b="0" i="0" u="none" strike="noStrike">
                <a:solidFill>
                  <a:srgbClr val="000000"/>
                </a:solidFill>
                <a:latin typeface="Garamond"/>
                <a:ea typeface="Garamond"/>
                <a:cs typeface="Garamond"/>
                <a:sym typeface="Garamond"/>
              </a:rPr>
              <a:t>present systematic review was to compare sleep disorders in children, from 7 to 12 years old, with and without an attention-deficithyperactivity disorder (ADHD) diagnosis. </a:t>
            </a:r>
            <a:endParaRPr sz="1800" b="0" i="0" u="none" strike="noStrike">
              <a:solidFill>
                <a:srgbClr val="000000"/>
              </a:solidFill>
              <a:latin typeface="Garamond"/>
              <a:ea typeface="Garamond"/>
              <a:cs typeface="Garamond"/>
              <a:sym typeface="Garamond"/>
            </a:endParaRPr>
          </a:p>
          <a:p>
            <a:pPr marL="0" lvl="0" indent="0" algn="just" rtl="0">
              <a:spcBef>
                <a:spcPts val="0"/>
              </a:spcBef>
              <a:spcAft>
                <a:spcPts val="0"/>
              </a:spcAft>
              <a:buNone/>
            </a:pPr>
            <a:r>
              <a:rPr lang="fr-FR" sz="1800" b="0" i="0" u="none" strike="noStrike">
                <a:solidFill>
                  <a:srgbClr val="000000"/>
                </a:solidFill>
                <a:latin typeface="Garamond"/>
                <a:ea typeface="Garamond"/>
                <a:cs typeface="Garamond"/>
                <a:sym typeface="Garamond"/>
              </a:rPr>
              <a:t> For sleep evaluation, most of the studies used an objective measure together with another subjective measure. Three out of six studies that used objective measures did not observe any differences between children with and without ADHD diagnosis. Children with ADHD presented more sleep disturbances when compared to children without the diagnosis. These disorders were diverse, yet inconsistent among the surveys. More studies are needed to clarify and for robust results. According to DSM-5 criteria, the symptoms of ADHD can be divided into three subtypes based on its predominance: hyperactive-impulsive, inattentive and combined. In this context, Biederman &amp; Spencer8 reported changes in noradrenergic and dopaminergic neurotransmitter pathways in individuals with ADHD, which are also found in patients with sleep disorders. Thus, sleep disorders and ADHD may have similar symptoms, and it is possible that patients with sleep disorders may be misdiagnosed with ADHD and </a:t>
            </a:r>
            <a:r>
              <a:rPr lang="fr-FR" sz="1800" b="0" i="1" u="none" strike="noStrike">
                <a:solidFill>
                  <a:srgbClr val="000000"/>
                </a:solidFill>
                <a:latin typeface="Garamond"/>
                <a:ea typeface="Garamond"/>
                <a:cs typeface="Garamond"/>
                <a:sym typeface="Garamond"/>
              </a:rPr>
              <a:t>vice versa</a:t>
            </a:r>
            <a:r>
              <a:rPr lang="fr-FR" sz="1800" b="0" i="0" u="none" strike="noStrike">
                <a:solidFill>
                  <a:srgbClr val="000000"/>
                </a:solidFill>
                <a:latin typeface="Garamond"/>
                <a:ea typeface="Garamond"/>
                <a:cs typeface="Garamond"/>
                <a:sym typeface="Garamond"/>
              </a:rPr>
              <a:t>9. </a:t>
            </a:r>
            <a:endParaRPr/>
          </a:p>
          <a:p>
            <a:pPr marL="0" lvl="0" indent="0" algn="just" rtl="0">
              <a:spcBef>
                <a:spcPts val="0"/>
              </a:spcBef>
              <a:spcAft>
                <a:spcPts val="0"/>
              </a:spcAft>
              <a:buNone/>
            </a:pPr>
            <a:r>
              <a:rPr lang="fr-FR" sz="1800" b="0" i="0" u="none" strike="noStrike">
                <a:solidFill>
                  <a:srgbClr val="000000"/>
                </a:solidFill>
                <a:latin typeface="Garamond"/>
                <a:ea typeface="Garamond"/>
                <a:cs typeface="Garamond"/>
                <a:sym typeface="Garamond"/>
              </a:rPr>
              <a:t>Three studies did not identify differences in the objective measures between the groups17,19,24. However, one study objectively reported less duration of REM sleep and overall sleep duration18 (Table 2). </a:t>
            </a:r>
            <a:endParaRPr/>
          </a:p>
          <a:p>
            <a:pPr marL="0" lvl="0" indent="0" algn="just" rtl="0">
              <a:spcBef>
                <a:spcPts val="0"/>
              </a:spcBef>
              <a:spcAft>
                <a:spcPts val="0"/>
              </a:spcAft>
              <a:buNone/>
            </a:pPr>
            <a:r>
              <a:rPr lang="fr-FR" sz="1800" b="0" i="0" u="none" strike="noStrike">
                <a:solidFill>
                  <a:srgbClr val="000000"/>
                </a:solidFill>
                <a:latin typeface="Garamond"/>
                <a:ea typeface="Garamond"/>
                <a:cs typeface="Garamond"/>
                <a:sym typeface="Garamond"/>
              </a:rPr>
              <a:t>The disturbances identified in the studies were night walking19,24, parasomnias19, obstructive sleep apnea23, restless legs syndrome23, periodic limb movement disorder21,23, sleep talking21, breathing problems22 in ADHD group. In addition, higher scores of daytime sleepiness21,22,24 and in Children’s Sleep Habits Questionnaire (CSHQ)19 were presented in the ADHD group compared to the group control. </a:t>
            </a:r>
            <a:endParaRPr/>
          </a:p>
          <a:p>
            <a:pPr marL="0" lvl="0" indent="0" algn="just" rtl="0">
              <a:spcBef>
                <a:spcPts val="0"/>
              </a:spcBef>
              <a:spcAft>
                <a:spcPts val="0"/>
              </a:spcAft>
              <a:buNone/>
            </a:pPr>
            <a:r>
              <a:rPr lang="fr-FR" sz="1800" b="0" i="0" u="none" strike="noStrike">
                <a:solidFill>
                  <a:srgbClr val="000000"/>
                </a:solidFill>
                <a:latin typeface="Garamond"/>
                <a:ea typeface="Garamond"/>
                <a:cs typeface="Garamond"/>
                <a:sym typeface="Garamond"/>
              </a:rPr>
              <a:t>There are findings suggesting that the relationship between ADHD and sleep problems is bidirectional. In other words, sleep disorders can generate and/or exacerbate the inattention and hyperactivity symptoms, but on the other hand, these symptoms and/or the medications used to treat them may trigger or worsen some sleep disorders30. </a:t>
            </a:r>
            <a:endParaRPr/>
          </a:p>
          <a:p>
            <a:pPr marL="0" lvl="0" indent="0" algn="l" rtl="0">
              <a:spcBef>
                <a:spcPts val="0"/>
              </a:spcBef>
              <a:spcAft>
                <a:spcPts val="0"/>
              </a:spcAft>
              <a:buNone/>
            </a:pPr>
            <a:r>
              <a:rPr lang="fr-FR" sz="1800" b="0" i="0" u="none" strike="noStrike">
                <a:solidFill>
                  <a:srgbClr val="000000"/>
                </a:solidFill>
                <a:latin typeface="Arial"/>
                <a:ea typeface="Arial"/>
                <a:cs typeface="Arial"/>
                <a:sym typeface="Arial"/>
              </a:rPr>
              <a:t>Contrasting definitions of childhood exist. A child is defined by the United Nations</a:t>
            </a:r>
            <a:endParaRPr/>
          </a:p>
          <a:p>
            <a:pPr marL="0" lvl="0" indent="0" algn="l" rtl="0">
              <a:spcBef>
                <a:spcPts val="0"/>
              </a:spcBef>
              <a:spcAft>
                <a:spcPts val="0"/>
              </a:spcAft>
              <a:buNone/>
            </a:pPr>
            <a:r>
              <a:rPr lang="fr-FR" sz="1800" b="0" i="0" u="none" strike="noStrike">
                <a:solidFill>
                  <a:srgbClr val="000000"/>
                </a:solidFill>
                <a:latin typeface="Arial"/>
                <a:ea typeface="Arial"/>
                <a:cs typeface="Arial"/>
                <a:sym typeface="Arial"/>
              </a:rPr>
              <a:t>in the “Convention on the Rights of the Child” as a person with an age of 18 years or</a:t>
            </a:r>
            <a:endParaRPr/>
          </a:p>
          <a:p>
            <a:pPr marL="0" lvl="0" indent="0" algn="l" rtl="0">
              <a:spcBef>
                <a:spcPts val="0"/>
              </a:spcBef>
              <a:spcAft>
                <a:spcPts val="0"/>
              </a:spcAft>
              <a:buNone/>
            </a:pPr>
            <a:r>
              <a:rPr lang="fr-FR" sz="1800" b="0" i="0" u="none" strike="noStrike">
                <a:solidFill>
                  <a:srgbClr val="000000"/>
                </a:solidFill>
                <a:latin typeface="Arial"/>
                <a:ea typeface="Arial"/>
                <a:cs typeface="Arial"/>
                <a:sym typeface="Arial"/>
              </a:rPr>
              <a:t>younger [</a:t>
            </a:r>
            <a:r>
              <a:rPr lang="fr-FR" sz="1800" b="0" i="0" u="none" strike="noStrike">
                <a:solidFill>
                  <a:srgbClr val="0875B8"/>
                </a:solidFill>
                <a:latin typeface="Arial"/>
                <a:ea typeface="Arial"/>
                <a:cs typeface="Arial"/>
                <a:sym typeface="Arial"/>
              </a:rPr>
              <a:t>14</a:t>
            </a:r>
            <a:r>
              <a:rPr lang="fr-FR" sz="1800" b="0" i="0" u="none" strike="noStrike">
                <a:solidFill>
                  <a:srgbClr val="000000"/>
                </a:solidFill>
                <a:latin typeface="Arial"/>
                <a:ea typeface="Arial"/>
                <a:cs typeface="Arial"/>
                <a:sym typeface="Arial"/>
              </a:rPr>
              <a:t>], however, the World Health Organization (WHO) defines adolescents as</a:t>
            </a:r>
            <a:endParaRPr/>
          </a:p>
          <a:p>
            <a:pPr marL="0" lvl="0" indent="0" algn="l" rtl="0">
              <a:spcBef>
                <a:spcPts val="0"/>
              </a:spcBef>
              <a:spcAft>
                <a:spcPts val="0"/>
              </a:spcAft>
              <a:buNone/>
            </a:pPr>
            <a:r>
              <a:rPr lang="fr-FR" sz="1800" b="0" i="0" u="none" strike="noStrike">
                <a:solidFill>
                  <a:srgbClr val="000000"/>
                </a:solidFill>
                <a:latin typeface="Arial"/>
                <a:ea typeface="Arial"/>
                <a:cs typeface="Arial"/>
                <a:sym typeface="Arial"/>
              </a:rPr>
              <a:t>people between 10 and 19 years of age [</a:t>
            </a:r>
            <a:r>
              <a:rPr lang="fr-FR" sz="1800" b="0" i="0" u="none" strike="noStrike">
                <a:solidFill>
                  <a:srgbClr val="0875B8"/>
                </a:solidFill>
                <a:latin typeface="Arial"/>
                <a:ea typeface="Arial"/>
                <a:cs typeface="Arial"/>
                <a:sym typeface="Arial"/>
              </a:rPr>
              <a:t>15</a:t>
            </a:r>
            <a:r>
              <a:rPr lang="fr-FR" sz="1800" b="0" i="0" u="none" strike="noStrike">
                <a:solidFill>
                  <a:srgbClr val="000000"/>
                </a:solidFill>
                <a:latin typeface="Arial"/>
                <a:ea typeface="Arial"/>
                <a:cs typeface="Arial"/>
                <a:sym typeface="Arial"/>
              </a:rPr>
              <a:t>]. Therefore, a large proportion of adolescents</a:t>
            </a:r>
            <a:endParaRPr/>
          </a:p>
          <a:p>
            <a:pPr marL="0" lvl="0" indent="0" algn="l" rtl="0">
              <a:spcBef>
                <a:spcPts val="0"/>
              </a:spcBef>
              <a:spcAft>
                <a:spcPts val="0"/>
              </a:spcAft>
              <a:buNone/>
            </a:pPr>
            <a:r>
              <a:rPr lang="fr-FR" sz="1800" b="0" i="0" u="none" strike="noStrike">
                <a:solidFill>
                  <a:srgbClr val="000000"/>
                </a:solidFill>
                <a:latin typeface="Arial"/>
                <a:ea typeface="Arial"/>
                <a:cs typeface="Arial"/>
                <a:sym typeface="Arial"/>
              </a:rPr>
              <a:t>are also considered as children by these two definitions. However, for early childhood, a</a:t>
            </a:r>
            <a:endParaRPr/>
          </a:p>
          <a:p>
            <a:pPr marL="0" lvl="0" indent="0" algn="l" rtl="0">
              <a:spcBef>
                <a:spcPts val="0"/>
              </a:spcBef>
              <a:spcAft>
                <a:spcPts val="0"/>
              </a:spcAft>
              <a:buNone/>
            </a:pPr>
            <a:r>
              <a:rPr lang="fr-FR" sz="1800" b="0" i="0" u="none" strike="noStrike">
                <a:solidFill>
                  <a:srgbClr val="000000"/>
                </a:solidFill>
                <a:latin typeface="Arial"/>
                <a:ea typeface="Arial"/>
                <a:cs typeface="Arial"/>
                <a:sym typeface="Arial"/>
              </a:rPr>
              <a:t>clearer definition has been found—the WHO defines early childhood as the period between</a:t>
            </a:r>
            <a:endParaRPr/>
          </a:p>
          <a:p>
            <a:pPr marL="0" lvl="0" indent="0" algn="l" rtl="0">
              <a:spcBef>
                <a:spcPts val="0"/>
              </a:spcBef>
              <a:spcAft>
                <a:spcPts val="0"/>
              </a:spcAft>
              <a:buNone/>
            </a:pPr>
            <a:r>
              <a:rPr lang="fr-FR" sz="1800" b="0" i="0" u="none" strike="noStrike">
                <a:solidFill>
                  <a:srgbClr val="000000"/>
                </a:solidFill>
                <a:latin typeface="Arial"/>
                <a:ea typeface="Arial"/>
                <a:cs typeface="Arial"/>
                <a:sym typeface="Arial"/>
              </a:rPr>
              <a:t>0–8 years [</a:t>
            </a:r>
            <a:r>
              <a:rPr lang="fr-FR" sz="1800" b="0" i="0" u="none" strike="noStrike">
                <a:solidFill>
                  <a:srgbClr val="0875B8"/>
                </a:solidFill>
                <a:latin typeface="Arial"/>
                <a:ea typeface="Arial"/>
                <a:cs typeface="Arial"/>
                <a:sym typeface="Arial"/>
              </a:rPr>
              <a:t>16</a:t>
            </a:r>
            <a:r>
              <a:rPr lang="fr-FR" sz="1800" b="0" i="0" u="none" strike="noStrike">
                <a:solidFill>
                  <a:srgbClr val="000000"/>
                </a:solidFill>
                <a:latin typeface="Arial"/>
                <a:ea typeface="Arial"/>
                <a:cs typeface="Arial"/>
                <a:sym typeface="Arial"/>
              </a:rPr>
              <a:t>].</a:t>
            </a:r>
            <a:endParaRPr/>
          </a:p>
          <a:p>
            <a:pPr marL="0" lvl="0" indent="0" algn="l" rtl="0">
              <a:spcBef>
                <a:spcPts val="0"/>
              </a:spcBef>
              <a:spcAft>
                <a:spcPts val="0"/>
              </a:spcAft>
              <a:buNone/>
            </a:pPr>
            <a:endParaRPr/>
          </a:p>
        </p:txBody>
      </p:sp>
      <p:sp>
        <p:nvSpPr>
          <p:cNvPr id="87" name="Google Shape;87;p1:notes"/>
          <p:cNvSpPr txBox="1">
            <a:spLocks noGrp="1"/>
          </p:cNvSpPr>
          <p:nvPr>
            <p:ph type="sldNum" idx="12"/>
          </p:nvPr>
        </p:nvSpPr>
        <p:spPr>
          <a:xfrm>
            <a:off x="3850443" y="9377317"/>
            <a:ext cx="2945659" cy="49534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fr-FR"/>
              <a:t>2</a:t>
            </a:fld>
            <a:endParaRPr/>
          </a:p>
        </p:txBody>
      </p:sp>
    </p:spTree>
    <p:extLst>
      <p:ext uri="{BB962C8B-B14F-4D97-AF65-F5344CB8AC3E}">
        <p14:creationId xmlns:p14="http://schemas.microsoft.com/office/powerpoint/2010/main" val="24511157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1:notes"/>
          <p:cNvSpPr>
            <a:spLocks noGrp="1" noRot="1" noChangeAspect="1"/>
          </p:cNvSpPr>
          <p:nvPr>
            <p:ph type="sldImg" idx="2"/>
          </p:nvPr>
        </p:nvSpPr>
        <p:spPr>
          <a:xfrm>
            <a:off x="438150" y="1233488"/>
            <a:ext cx="5921375" cy="3332162"/>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7" name="Google Shape;187;p11:notes"/>
          <p:cNvSpPr txBox="1">
            <a:spLocks noGrp="1"/>
          </p:cNvSpPr>
          <p:nvPr>
            <p:ph type="body" idx="1"/>
          </p:nvPr>
        </p:nvSpPr>
        <p:spPr>
          <a:xfrm>
            <a:off x="679768" y="4751219"/>
            <a:ext cx="5438140" cy="3887361"/>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Clr>
                <a:schemeClr val="dk1"/>
              </a:buClr>
              <a:buSzPts val="1200"/>
              <a:buFont typeface="Calibri"/>
              <a:buNone/>
            </a:pPr>
            <a:r>
              <a:rPr lang="fr-FR" sz="1200">
                <a:latin typeface="Calibri"/>
                <a:ea typeface="Calibri"/>
                <a:cs typeface="Calibri"/>
                <a:sym typeface="Calibri"/>
              </a:rPr>
              <a:t>OSAS was defined as:</a:t>
            </a:r>
            <a:endParaRPr/>
          </a:p>
          <a:p>
            <a:pPr marL="0" lvl="0" indent="0" algn="l" rtl="0">
              <a:lnSpc>
                <a:spcPct val="150000"/>
              </a:lnSpc>
              <a:spcBef>
                <a:spcPts val="0"/>
              </a:spcBef>
              <a:spcAft>
                <a:spcPts val="0"/>
              </a:spcAft>
              <a:buNone/>
            </a:pPr>
            <a:r>
              <a:rPr lang="fr-FR" sz="1200">
                <a:latin typeface="Calibri"/>
                <a:ea typeface="Calibri"/>
                <a:cs typeface="Calibri"/>
                <a:sym typeface="Calibri"/>
              </a:rPr>
              <a:t>Mild if AH Index  &gt; 1 and ≤ 5 events per hour of sleep </a:t>
            </a:r>
            <a:endParaRPr/>
          </a:p>
          <a:p>
            <a:pPr marL="0" lvl="0" indent="0" algn="l" rtl="0">
              <a:lnSpc>
                <a:spcPct val="150000"/>
              </a:lnSpc>
              <a:spcBef>
                <a:spcPts val="0"/>
              </a:spcBef>
              <a:spcAft>
                <a:spcPts val="0"/>
              </a:spcAft>
              <a:buNone/>
            </a:pPr>
            <a:r>
              <a:rPr lang="fr-FR" sz="1200">
                <a:latin typeface="Calibri"/>
                <a:ea typeface="Calibri"/>
                <a:cs typeface="Calibri"/>
                <a:sym typeface="Calibri"/>
              </a:rPr>
              <a:t>Moderate if the AH Index  was &gt; 5 and ≤ 10 events per hour of sleep and</a:t>
            </a:r>
            <a:endParaRPr/>
          </a:p>
          <a:p>
            <a:pPr marL="0" lvl="0" indent="0" algn="l" rtl="0">
              <a:lnSpc>
                <a:spcPct val="150000"/>
              </a:lnSpc>
              <a:spcBef>
                <a:spcPts val="0"/>
              </a:spcBef>
              <a:spcAft>
                <a:spcPts val="0"/>
              </a:spcAft>
              <a:buNone/>
            </a:pPr>
            <a:r>
              <a:rPr lang="fr-FR" sz="1200">
                <a:latin typeface="Calibri"/>
                <a:ea typeface="Calibri"/>
                <a:cs typeface="Calibri"/>
                <a:sym typeface="Calibri"/>
              </a:rPr>
              <a:t>Severe if AH Index was &gt; to 10 events per hour of sleep </a:t>
            </a:r>
            <a:endParaRPr/>
          </a:p>
          <a:p>
            <a:pPr marL="0" lvl="0" indent="0" algn="l" rtl="0">
              <a:lnSpc>
                <a:spcPct val="150000"/>
              </a:lnSpc>
              <a:spcBef>
                <a:spcPts val="0"/>
              </a:spcBef>
              <a:spcAft>
                <a:spcPts val="0"/>
              </a:spcAft>
              <a:buNone/>
            </a:pPr>
            <a:r>
              <a:rPr lang="fr-FR" sz="1200">
                <a:latin typeface="Calibri"/>
                <a:ea typeface="Calibri"/>
                <a:cs typeface="Calibri"/>
                <a:sym typeface="Calibri"/>
              </a:rPr>
              <a:t>Periodic limb movement  PLMs disorder was identified  if N° PLMs &gt;  to 5/hour of sleep.</a:t>
            </a:r>
            <a:endParaRPr sz="1200">
              <a:latin typeface="Calibri"/>
              <a:ea typeface="Calibri"/>
              <a:cs typeface="Calibri"/>
              <a:sym typeface="Calibri"/>
            </a:endParaRPr>
          </a:p>
          <a:p>
            <a:pPr marL="0" lvl="0" indent="0" algn="l" rtl="0">
              <a:spcBef>
                <a:spcPts val="0"/>
              </a:spcBef>
              <a:spcAft>
                <a:spcPts val="0"/>
              </a:spcAft>
              <a:buNone/>
            </a:pPr>
            <a:endParaRPr/>
          </a:p>
        </p:txBody>
      </p:sp>
      <p:sp>
        <p:nvSpPr>
          <p:cNvPr id="188" name="Google Shape;188;p11:notes"/>
          <p:cNvSpPr txBox="1">
            <a:spLocks noGrp="1"/>
          </p:cNvSpPr>
          <p:nvPr>
            <p:ph type="sldNum" idx="12"/>
          </p:nvPr>
        </p:nvSpPr>
        <p:spPr>
          <a:xfrm>
            <a:off x="3850443" y="9377317"/>
            <a:ext cx="2945659" cy="495347"/>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fr-FR"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12</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12:notes"/>
          <p:cNvSpPr txBox="1">
            <a:spLocks noGrp="1"/>
          </p:cNvSpPr>
          <p:nvPr>
            <p:ph type="body" idx="1"/>
          </p:nvPr>
        </p:nvSpPr>
        <p:spPr>
          <a:xfrm>
            <a:off x="679768" y="4751219"/>
            <a:ext cx="5438140" cy="3887361"/>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9" name="Google Shape;199;p12:notes"/>
          <p:cNvSpPr>
            <a:spLocks noGrp="1" noRot="1" noChangeAspect="1"/>
          </p:cNvSpPr>
          <p:nvPr>
            <p:ph type="sldImg" idx="2"/>
          </p:nvPr>
        </p:nvSpPr>
        <p:spPr>
          <a:xfrm>
            <a:off x="438150" y="1233488"/>
            <a:ext cx="5921375" cy="333216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13:notes"/>
          <p:cNvSpPr txBox="1">
            <a:spLocks noGrp="1"/>
          </p:cNvSpPr>
          <p:nvPr>
            <p:ph type="body" idx="1"/>
          </p:nvPr>
        </p:nvSpPr>
        <p:spPr>
          <a:xfrm>
            <a:off x="679768" y="4751219"/>
            <a:ext cx="5438140" cy="3887361"/>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1" name="Google Shape;211;p13:notes"/>
          <p:cNvSpPr>
            <a:spLocks noGrp="1" noRot="1" noChangeAspect="1"/>
          </p:cNvSpPr>
          <p:nvPr>
            <p:ph type="sldImg" idx="2"/>
          </p:nvPr>
        </p:nvSpPr>
        <p:spPr>
          <a:xfrm>
            <a:off x="438150" y="1233488"/>
            <a:ext cx="5921375" cy="333216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14:notes"/>
          <p:cNvSpPr txBox="1">
            <a:spLocks noGrp="1"/>
          </p:cNvSpPr>
          <p:nvPr>
            <p:ph type="body" idx="1"/>
          </p:nvPr>
        </p:nvSpPr>
        <p:spPr>
          <a:xfrm>
            <a:off x="679768" y="4751219"/>
            <a:ext cx="5438140" cy="3887361"/>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3" name="Google Shape;223;p14:notes"/>
          <p:cNvSpPr>
            <a:spLocks noGrp="1" noRot="1" noChangeAspect="1"/>
          </p:cNvSpPr>
          <p:nvPr>
            <p:ph type="sldImg" idx="2"/>
          </p:nvPr>
        </p:nvSpPr>
        <p:spPr>
          <a:xfrm>
            <a:off x="438150" y="1233488"/>
            <a:ext cx="5921375" cy="333216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5:notes"/>
          <p:cNvSpPr txBox="1">
            <a:spLocks noGrp="1"/>
          </p:cNvSpPr>
          <p:nvPr>
            <p:ph type="body" idx="1"/>
          </p:nvPr>
        </p:nvSpPr>
        <p:spPr>
          <a:xfrm>
            <a:off x="679768" y="4751219"/>
            <a:ext cx="5438140" cy="3887361"/>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3" name="Google Shape;253;p15:notes"/>
          <p:cNvSpPr>
            <a:spLocks noGrp="1" noRot="1" noChangeAspect="1"/>
          </p:cNvSpPr>
          <p:nvPr>
            <p:ph type="sldImg" idx="2"/>
          </p:nvPr>
        </p:nvSpPr>
        <p:spPr>
          <a:xfrm>
            <a:off x="438150" y="1233488"/>
            <a:ext cx="5921375" cy="333216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16:notes"/>
          <p:cNvSpPr txBox="1">
            <a:spLocks noGrp="1"/>
          </p:cNvSpPr>
          <p:nvPr>
            <p:ph type="body" idx="1"/>
          </p:nvPr>
        </p:nvSpPr>
        <p:spPr>
          <a:xfrm>
            <a:off x="679768" y="4751219"/>
            <a:ext cx="5438140" cy="3887361"/>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4" name="Google Shape;264;p16:notes"/>
          <p:cNvSpPr>
            <a:spLocks noGrp="1" noRot="1" noChangeAspect="1"/>
          </p:cNvSpPr>
          <p:nvPr>
            <p:ph type="sldImg" idx="2"/>
          </p:nvPr>
        </p:nvSpPr>
        <p:spPr>
          <a:xfrm>
            <a:off x="438150" y="1233488"/>
            <a:ext cx="5921375" cy="333216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7:notes"/>
          <p:cNvSpPr txBox="1">
            <a:spLocks noGrp="1"/>
          </p:cNvSpPr>
          <p:nvPr>
            <p:ph type="body" idx="1"/>
          </p:nvPr>
        </p:nvSpPr>
        <p:spPr>
          <a:xfrm>
            <a:off x="679768" y="4751219"/>
            <a:ext cx="5438140" cy="3887361"/>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5" name="Google Shape;275;p17:notes"/>
          <p:cNvSpPr>
            <a:spLocks noGrp="1" noRot="1" noChangeAspect="1"/>
          </p:cNvSpPr>
          <p:nvPr>
            <p:ph type="sldImg" idx="2"/>
          </p:nvPr>
        </p:nvSpPr>
        <p:spPr>
          <a:xfrm>
            <a:off x="438150" y="1233488"/>
            <a:ext cx="5921375" cy="333216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p18:notes"/>
          <p:cNvSpPr txBox="1">
            <a:spLocks noGrp="1"/>
          </p:cNvSpPr>
          <p:nvPr>
            <p:ph type="body" idx="1"/>
          </p:nvPr>
        </p:nvSpPr>
        <p:spPr>
          <a:xfrm>
            <a:off x="679768" y="4751219"/>
            <a:ext cx="5438140" cy="3887361"/>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6" name="Google Shape;286;p18:notes"/>
          <p:cNvSpPr>
            <a:spLocks noGrp="1" noRot="1" noChangeAspect="1"/>
          </p:cNvSpPr>
          <p:nvPr>
            <p:ph type="sldImg" idx="2"/>
          </p:nvPr>
        </p:nvSpPr>
        <p:spPr>
          <a:xfrm>
            <a:off x="438150" y="1233488"/>
            <a:ext cx="5921375" cy="333216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p20:notes"/>
          <p:cNvSpPr txBox="1">
            <a:spLocks noGrp="1"/>
          </p:cNvSpPr>
          <p:nvPr>
            <p:ph type="body" idx="1"/>
          </p:nvPr>
        </p:nvSpPr>
        <p:spPr>
          <a:xfrm>
            <a:off x="679768" y="4751219"/>
            <a:ext cx="5438140" cy="3887361"/>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5" name="Google Shape;305;p20:notes"/>
          <p:cNvSpPr>
            <a:spLocks noGrp="1" noRot="1" noChangeAspect="1"/>
          </p:cNvSpPr>
          <p:nvPr>
            <p:ph type="sldImg" idx="2"/>
          </p:nvPr>
        </p:nvSpPr>
        <p:spPr>
          <a:xfrm>
            <a:off x="438150" y="1233488"/>
            <a:ext cx="5921375" cy="333216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p21:notes"/>
          <p:cNvSpPr>
            <a:spLocks noGrp="1" noRot="1" noChangeAspect="1"/>
          </p:cNvSpPr>
          <p:nvPr>
            <p:ph type="sldImg" idx="2"/>
          </p:nvPr>
        </p:nvSpPr>
        <p:spPr>
          <a:xfrm>
            <a:off x="438150" y="1233488"/>
            <a:ext cx="5921375" cy="3332162"/>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8" name="Google Shape;318;p21:notes"/>
          <p:cNvSpPr txBox="1">
            <a:spLocks noGrp="1"/>
          </p:cNvSpPr>
          <p:nvPr>
            <p:ph type="body" idx="1"/>
          </p:nvPr>
        </p:nvSpPr>
        <p:spPr>
          <a:xfrm>
            <a:off x="679768" y="4751219"/>
            <a:ext cx="5438140" cy="388736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fr-FR"/>
              <a:t>The help and motivation of parents was crucial for the realization of the  U-PSG, as they had to wake up every 90 minutes to check the correct positioning of the nasal cannula and SaO2 sensor </a:t>
            </a:r>
            <a:endParaRPr/>
          </a:p>
          <a:p>
            <a:pPr marL="0" lvl="0" indent="0" algn="l" rtl="0">
              <a:spcBef>
                <a:spcPts val="0"/>
              </a:spcBef>
              <a:spcAft>
                <a:spcPts val="0"/>
              </a:spcAft>
              <a:buNone/>
            </a:pPr>
            <a:endParaRPr/>
          </a:p>
        </p:txBody>
      </p:sp>
      <p:sp>
        <p:nvSpPr>
          <p:cNvPr id="319" name="Google Shape;319;p21:notes"/>
          <p:cNvSpPr txBox="1">
            <a:spLocks noGrp="1"/>
          </p:cNvSpPr>
          <p:nvPr>
            <p:ph type="sldNum" idx="12"/>
          </p:nvPr>
        </p:nvSpPr>
        <p:spPr>
          <a:xfrm>
            <a:off x="3850443" y="9377317"/>
            <a:ext cx="2945659" cy="49534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fr-FR"/>
              <a:t>24</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3:notes"/>
          <p:cNvSpPr>
            <a:spLocks noGrp="1" noRot="1" noChangeAspect="1"/>
          </p:cNvSpPr>
          <p:nvPr>
            <p:ph type="sldImg" idx="2"/>
          </p:nvPr>
        </p:nvSpPr>
        <p:spPr>
          <a:xfrm>
            <a:off x="438150" y="1233488"/>
            <a:ext cx="5921375" cy="3332162"/>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6" name="Google Shape;106;p3:notes"/>
          <p:cNvSpPr txBox="1">
            <a:spLocks noGrp="1"/>
          </p:cNvSpPr>
          <p:nvPr>
            <p:ph type="body" idx="1"/>
          </p:nvPr>
        </p:nvSpPr>
        <p:spPr>
          <a:xfrm>
            <a:off x="679768" y="4751219"/>
            <a:ext cx="5438140" cy="388736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Calibri"/>
              <a:buNone/>
            </a:pPr>
            <a:r>
              <a:rPr lang="fr-FR" sz="1800">
                <a:latin typeface="Calibri"/>
                <a:ea typeface="Calibri"/>
                <a:cs typeface="Calibri"/>
                <a:sym typeface="Calibri"/>
              </a:rPr>
              <a:t>Recently, a Systematic Review of Longitudinal and Prospective Studies of children indicate a significant and possible causal relationship between early childhood sleep disorders and the development of mental health problems, such as anxiety, depression, and ADHD in adolescence (Lam 2021). </a:t>
            </a:r>
            <a:endParaRPr sz="1800">
              <a:latin typeface="Calibri"/>
              <a:ea typeface="Calibri"/>
              <a:cs typeface="Calibri"/>
              <a:sym typeface="Calibri"/>
            </a:endParaRPr>
          </a:p>
          <a:p>
            <a:pPr marL="0" lvl="0" indent="0" algn="l" rtl="0">
              <a:spcBef>
                <a:spcPts val="0"/>
              </a:spcBef>
              <a:spcAft>
                <a:spcPts val="0"/>
              </a:spcAft>
              <a:buNone/>
            </a:pPr>
            <a:endParaRPr/>
          </a:p>
        </p:txBody>
      </p:sp>
      <p:sp>
        <p:nvSpPr>
          <p:cNvPr id="107" name="Google Shape;107;p3:notes"/>
          <p:cNvSpPr txBox="1">
            <a:spLocks noGrp="1"/>
          </p:cNvSpPr>
          <p:nvPr>
            <p:ph type="sldNum" idx="12"/>
          </p:nvPr>
        </p:nvSpPr>
        <p:spPr>
          <a:xfrm>
            <a:off x="3850443" y="9377317"/>
            <a:ext cx="2945659" cy="49534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fr-FR"/>
              <a:t>3</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22:notes"/>
          <p:cNvSpPr txBox="1">
            <a:spLocks noGrp="1"/>
          </p:cNvSpPr>
          <p:nvPr>
            <p:ph type="body" idx="1"/>
          </p:nvPr>
        </p:nvSpPr>
        <p:spPr>
          <a:xfrm>
            <a:off x="679768" y="4751219"/>
            <a:ext cx="5438140" cy="3887361"/>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2" name="Google Shape;332;p22:notes"/>
          <p:cNvSpPr>
            <a:spLocks noGrp="1" noRot="1" noChangeAspect="1"/>
          </p:cNvSpPr>
          <p:nvPr>
            <p:ph type="sldImg" idx="2"/>
          </p:nvPr>
        </p:nvSpPr>
        <p:spPr>
          <a:xfrm>
            <a:off x="438150" y="1233488"/>
            <a:ext cx="5921375" cy="333216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p23:notes"/>
          <p:cNvSpPr>
            <a:spLocks noGrp="1" noRot="1" noChangeAspect="1"/>
          </p:cNvSpPr>
          <p:nvPr>
            <p:ph type="sldImg" idx="2"/>
          </p:nvPr>
        </p:nvSpPr>
        <p:spPr>
          <a:xfrm>
            <a:off x="438150" y="1233488"/>
            <a:ext cx="5921375" cy="3332162"/>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1" name="Google Shape;341;p23:notes"/>
          <p:cNvSpPr txBox="1">
            <a:spLocks noGrp="1"/>
          </p:cNvSpPr>
          <p:nvPr>
            <p:ph type="body" idx="1"/>
          </p:nvPr>
        </p:nvSpPr>
        <p:spPr>
          <a:xfrm>
            <a:off x="679768" y="4751219"/>
            <a:ext cx="5438140" cy="3887361"/>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fr-FR"/>
              <a:t>Multi-channel polysomnography can be successfuly obtained in children</a:t>
            </a:r>
            <a:endParaRPr/>
          </a:p>
        </p:txBody>
      </p:sp>
      <p:sp>
        <p:nvSpPr>
          <p:cNvPr id="342" name="Google Shape;342;p23:notes"/>
          <p:cNvSpPr txBox="1">
            <a:spLocks noGrp="1"/>
          </p:cNvSpPr>
          <p:nvPr>
            <p:ph type="sldNum" idx="12"/>
          </p:nvPr>
        </p:nvSpPr>
        <p:spPr>
          <a:xfrm>
            <a:off x="3850443" y="9377317"/>
            <a:ext cx="2945659" cy="49534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fr-FR"/>
              <a:t>26</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4:notes"/>
          <p:cNvSpPr txBox="1">
            <a:spLocks noGrp="1"/>
          </p:cNvSpPr>
          <p:nvPr>
            <p:ph type="body" idx="1"/>
          </p:nvPr>
        </p:nvSpPr>
        <p:spPr>
          <a:xfrm>
            <a:off x="679768" y="4751219"/>
            <a:ext cx="5438140" cy="3887361"/>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4:notes"/>
          <p:cNvSpPr>
            <a:spLocks noGrp="1" noRot="1" noChangeAspect="1"/>
          </p:cNvSpPr>
          <p:nvPr>
            <p:ph type="sldImg" idx="2"/>
          </p:nvPr>
        </p:nvSpPr>
        <p:spPr>
          <a:xfrm>
            <a:off x="438150" y="1233488"/>
            <a:ext cx="5921375" cy="333216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5:notes"/>
          <p:cNvSpPr>
            <a:spLocks noGrp="1" noRot="1" noChangeAspect="1"/>
          </p:cNvSpPr>
          <p:nvPr>
            <p:ph type="sldImg" idx="2"/>
          </p:nvPr>
        </p:nvSpPr>
        <p:spPr>
          <a:xfrm>
            <a:off x="438150" y="1233488"/>
            <a:ext cx="5921375" cy="3332162"/>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0" name="Google Shape;120;p5:notes"/>
          <p:cNvSpPr txBox="1">
            <a:spLocks noGrp="1"/>
          </p:cNvSpPr>
          <p:nvPr>
            <p:ph type="body" idx="1"/>
          </p:nvPr>
        </p:nvSpPr>
        <p:spPr>
          <a:xfrm>
            <a:off x="679768" y="4751219"/>
            <a:ext cx="5438140" cy="3887361"/>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fr-FR" sz="1200"/>
              <a:t>Polysomnography (PSG) in the laboratory (type 1) represents the gold standard but is cumbersome, have long waiting list and represents an  unfamiliar environment which disturb sleep and specially in children </a:t>
            </a:r>
            <a:r>
              <a:rPr lang="fr-FR" sz="1200" baseline="30000"/>
              <a:t>(1 – 4) </a:t>
            </a:r>
            <a:r>
              <a:rPr lang="fr-FR" sz="1200"/>
              <a:t>. </a:t>
            </a:r>
            <a:endParaRPr/>
          </a:p>
          <a:p>
            <a:pPr marL="0" lvl="0" indent="0" algn="l" rtl="0">
              <a:spcBef>
                <a:spcPts val="0"/>
              </a:spcBef>
              <a:spcAft>
                <a:spcPts val="0"/>
              </a:spcAft>
              <a:buNone/>
            </a:pPr>
            <a:r>
              <a:rPr lang="fr-FR" sz="1200"/>
              <a:t>Several studies shown the feasibility of home unattended sleep studies (tipe2) as an alternative strategy for children undergoing investigations of a sleep disorder with satisfactory data from 81%  - 97% </a:t>
            </a:r>
            <a:r>
              <a:rPr lang="fr-FR" sz="1200" baseline="30000"/>
              <a:t>(1 – 4). </a:t>
            </a:r>
            <a:endParaRPr/>
          </a:p>
          <a:p>
            <a:pPr marL="0" lvl="0" indent="0" algn="l" rtl="0">
              <a:spcBef>
                <a:spcPts val="0"/>
              </a:spcBef>
              <a:spcAft>
                <a:spcPts val="0"/>
              </a:spcAft>
              <a:buNone/>
            </a:pPr>
            <a:r>
              <a:rPr lang="fr-FR" sz="1200"/>
              <a:t>Most of these studies focus on respiratory problems an only  one study use tibialis EMG if clinically indicated </a:t>
            </a:r>
            <a:r>
              <a:rPr lang="fr-FR" sz="1200" baseline="30000"/>
              <a:t>(4)</a:t>
            </a:r>
            <a:endParaRPr/>
          </a:p>
          <a:p>
            <a:pPr marL="0" lvl="0" indent="0" algn="l" rtl="0">
              <a:spcBef>
                <a:spcPts val="0"/>
              </a:spcBef>
              <a:spcAft>
                <a:spcPts val="0"/>
              </a:spcAft>
              <a:buNone/>
            </a:pPr>
            <a:r>
              <a:rPr lang="fr-FR" sz="1200"/>
              <a:t>Finally, Pederson and al will report  that there is not first night effect wen using H U-PSG in children</a:t>
            </a:r>
            <a:endParaRPr/>
          </a:p>
          <a:p>
            <a:pPr marL="0" lvl="0" indent="0" algn="l" rtl="0">
              <a:spcBef>
                <a:spcPts val="0"/>
              </a:spcBef>
              <a:spcAft>
                <a:spcPts val="0"/>
              </a:spcAft>
              <a:buNone/>
            </a:pPr>
            <a:endParaRPr/>
          </a:p>
        </p:txBody>
      </p:sp>
      <p:sp>
        <p:nvSpPr>
          <p:cNvPr id="121" name="Google Shape;121;p5:notes"/>
          <p:cNvSpPr txBox="1">
            <a:spLocks noGrp="1"/>
          </p:cNvSpPr>
          <p:nvPr>
            <p:ph type="sldNum" idx="12"/>
          </p:nvPr>
        </p:nvSpPr>
        <p:spPr>
          <a:xfrm>
            <a:off x="3850443" y="9377317"/>
            <a:ext cx="2945659" cy="49534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fr-FR"/>
              <a:t>5</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6:notes"/>
          <p:cNvSpPr>
            <a:spLocks noGrp="1" noRot="1" noChangeAspect="1"/>
          </p:cNvSpPr>
          <p:nvPr>
            <p:ph type="sldImg" idx="2"/>
          </p:nvPr>
        </p:nvSpPr>
        <p:spPr>
          <a:xfrm>
            <a:off x="438150" y="1233488"/>
            <a:ext cx="5921375" cy="3332162"/>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 name="Google Shape;133;p6:notes"/>
          <p:cNvSpPr txBox="1">
            <a:spLocks noGrp="1"/>
          </p:cNvSpPr>
          <p:nvPr>
            <p:ph type="body" idx="1"/>
          </p:nvPr>
        </p:nvSpPr>
        <p:spPr>
          <a:xfrm>
            <a:off x="679768" y="4751219"/>
            <a:ext cx="5438140" cy="3887361"/>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fr-FR" sz="1200"/>
              <a:t>Most of these studies focus on respiratory problems an only  one study use tibialis EMG if clinically indicated </a:t>
            </a:r>
            <a:r>
              <a:rPr lang="fr-FR" sz="1200" baseline="30000"/>
              <a:t>(4)</a:t>
            </a:r>
            <a:endParaRPr/>
          </a:p>
          <a:p>
            <a:pPr marL="0" marR="0" lvl="0" indent="0" algn="l" rtl="0">
              <a:lnSpc>
                <a:spcPct val="100000"/>
              </a:lnSpc>
              <a:spcBef>
                <a:spcPts val="0"/>
              </a:spcBef>
              <a:spcAft>
                <a:spcPts val="0"/>
              </a:spcAft>
              <a:buClr>
                <a:schemeClr val="dk1"/>
              </a:buClr>
              <a:buSzPts val="1200"/>
              <a:buFont typeface="Calibri"/>
              <a:buNone/>
            </a:pPr>
            <a:r>
              <a:rPr lang="fr-FR"/>
              <a:t>Marcus </a:t>
            </a:r>
            <a:r>
              <a:rPr lang="fr-FR" sz="1200" b="0" i="0" u="none" strike="noStrike">
                <a:solidFill>
                  <a:srgbClr val="000000"/>
                </a:solidFill>
                <a:latin typeface="Calibri"/>
                <a:ea typeface="Calibri"/>
                <a:cs typeface="Calibri"/>
                <a:sym typeface="Calibri"/>
              </a:rPr>
              <a:t>born premature with low weight</a:t>
            </a:r>
            <a:endParaRPr/>
          </a:p>
          <a:p>
            <a:pPr marL="0" lvl="0" indent="0" algn="l" rtl="0">
              <a:spcBef>
                <a:spcPts val="0"/>
              </a:spcBef>
              <a:spcAft>
                <a:spcPts val="0"/>
              </a:spcAft>
              <a:buNone/>
            </a:pPr>
            <a:endParaRPr/>
          </a:p>
        </p:txBody>
      </p:sp>
      <p:sp>
        <p:nvSpPr>
          <p:cNvPr id="134" name="Google Shape;134;p6:notes"/>
          <p:cNvSpPr txBox="1">
            <a:spLocks noGrp="1"/>
          </p:cNvSpPr>
          <p:nvPr>
            <p:ph type="sldNum" idx="12"/>
          </p:nvPr>
        </p:nvSpPr>
        <p:spPr>
          <a:xfrm>
            <a:off x="3850443" y="9377317"/>
            <a:ext cx="2945659" cy="49534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fr-FR"/>
              <a:t>6</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7:notes"/>
          <p:cNvSpPr>
            <a:spLocks noGrp="1" noRot="1" noChangeAspect="1"/>
          </p:cNvSpPr>
          <p:nvPr>
            <p:ph type="sldImg" idx="2"/>
          </p:nvPr>
        </p:nvSpPr>
        <p:spPr>
          <a:xfrm>
            <a:off x="438150" y="1233488"/>
            <a:ext cx="5921375" cy="3332162"/>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3" name="Google Shape;143;p7:notes"/>
          <p:cNvSpPr txBox="1">
            <a:spLocks noGrp="1"/>
          </p:cNvSpPr>
          <p:nvPr>
            <p:ph type="body" idx="1"/>
          </p:nvPr>
        </p:nvSpPr>
        <p:spPr>
          <a:xfrm>
            <a:off x="679768" y="4751219"/>
            <a:ext cx="5438140" cy="3887361"/>
          </a:xfrm>
          <a:prstGeom prst="rect">
            <a:avLst/>
          </a:prstGeom>
          <a:noFill/>
          <a:ln>
            <a:noFill/>
          </a:ln>
        </p:spPr>
        <p:txBody>
          <a:bodyPr spcFirstLastPara="1" wrap="square" lIns="91425" tIns="45700" rIns="91425" bIns="45700" anchor="t" anchorCtr="0">
            <a:noAutofit/>
          </a:bodyPr>
          <a:lstStyle/>
          <a:p>
            <a:pPr marL="0" lvl="0" indent="0" algn="l" rtl="0">
              <a:lnSpc>
                <a:spcPct val="107000"/>
              </a:lnSpc>
              <a:spcBef>
                <a:spcPts val="0"/>
              </a:spcBef>
              <a:spcAft>
                <a:spcPts val="0"/>
              </a:spcAft>
              <a:buNone/>
            </a:pPr>
            <a:r>
              <a:rPr lang="fr-FR" sz="1800">
                <a:latin typeface="Calibri"/>
                <a:ea typeface="Calibri"/>
                <a:cs typeface="Calibri"/>
                <a:sym typeface="Calibri"/>
              </a:rPr>
              <a:t>In order to provide more precise or further additional evidence on the feasibility of U-PSG in children we conducted the present study which was aimed to assess children and parent satisfaction with U-PSG.</a:t>
            </a:r>
            <a:endParaRPr sz="1800">
              <a:latin typeface="Calibri"/>
              <a:ea typeface="Calibri"/>
              <a:cs typeface="Calibri"/>
              <a:sym typeface="Calibri"/>
            </a:endParaRPr>
          </a:p>
          <a:p>
            <a:pPr marL="0" lvl="0" indent="0" algn="l" rtl="0">
              <a:lnSpc>
                <a:spcPct val="170000"/>
              </a:lnSpc>
              <a:spcBef>
                <a:spcPts val="800"/>
              </a:spcBef>
              <a:spcAft>
                <a:spcPts val="0"/>
              </a:spcAft>
              <a:buNone/>
            </a:pPr>
            <a:r>
              <a:rPr lang="fr-FR" sz="1200"/>
              <a:t>We conducted a retrospective analysis of H-PSG in children 366 children aged 2 to 17 between January 2018 and June 2021</a:t>
            </a:r>
            <a:endParaRPr/>
          </a:p>
          <a:p>
            <a:pPr marL="0" lvl="0" indent="0" algn="l" rtl="0">
              <a:lnSpc>
                <a:spcPct val="170000"/>
              </a:lnSpc>
              <a:spcBef>
                <a:spcPts val="0"/>
              </a:spcBef>
              <a:spcAft>
                <a:spcPts val="0"/>
              </a:spcAft>
              <a:buNone/>
            </a:pPr>
            <a:r>
              <a:rPr lang="fr-FR" sz="1200"/>
              <a:t>The children were referred by their pediatricians, pediatric  neurologist, neuropsychologist or ENT surgeons</a:t>
            </a:r>
            <a:endParaRPr/>
          </a:p>
          <a:p>
            <a:pPr marL="0" lvl="0" indent="0" algn="l" rtl="0">
              <a:lnSpc>
                <a:spcPct val="170000"/>
              </a:lnSpc>
              <a:spcBef>
                <a:spcPts val="0"/>
              </a:spcBef>
              <a:spcAft>
                <a:spcPts val="0"/>
              </a:spcAft>
              <a:buNone/>
            </a:pPr>
            <a:r>
              <a:rPr lang="fr-FR" sz="1200"/>
              <a:t>Parents read and signed an informed consent form and the study  the study follows the French regulatory agency requirements</a:t>
            </a:r>
            <a:endParaRPr sz="1200"/>
          </a:p>
          <a:p>
            <a:pPr marL="0" lvl="0" indent="0" algn="l" rtl="0">
              <a:spcBef>
                <a:spcPts val="0"/>
              </a:spcBef>
              <a:spcAft>
                <a:spcPts val="0"/>
              </a:spcAft>
              <a:buNone/>
            </a:pPr>
            <a:endParaRPr/>
          </a:p>
        </p:txBody>
      </p:sp>
      <p:sp>
        <p:nvSpPr>
          <p:cNvPr id="144" name="Google Shape;144;p7:notes"/>
          <p:cNvSpPr txBox="1">
            <a:spLocks noGrp="1"/>
          </p:cNvSpPr>
          <p:nvPr>
            <p:ph type="sldNum" idx="12"/>
          </p:nvPr>
        </p:nvSpPr>
        <p:spPr>
          <a:xfrm>
            <a:off x="3850443" y="9377317"/>
            <a:ext cx="2945659" cy="495347"/>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fr-FR"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8</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8:notes"/>
          <p:cNvSpPr>
            <a:spLocks noGrp="1" noRot="1" noChangeAspect="1"/>
          </p:cNvSpPr>
          <p:nvPr>
            <p:ph type="sldImg" idx="2"/>
          </p:nvPr>
        </p:nvSpPr>
        <p:spPr>
          <a:xfrm>
            <a:off x="438150" y="1233488"/>
            <a:ext cx="5921375" cy="3332162"/>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Google Shape;155;p8:notes"/>
          <p:cNvSpPr txBox="1">
            <a:spLocks noGrp="1"/>
          </p:cNvSpPr>
          <p:nvPr>
            <p:ph type="body" idx="1"/>
          </p:nvPr>
        </p:nvSpPr>
        <p:spPr>
          <a:xfrm>
            <a:off x="679768" y="4751219"/>
            <a:ext cx="5438140" cy="3887361"/>
          </a:xfrm>
          <a:prstGeom prst="rect">
            <a:avLst/>
          </a:prstGeom>
          <a:noFill/>
          <a:ln>
            <a:noFill/>
          </a:ln>
        </p:spPr>
        <p:txBody>
          <a:bodyPr spcFirstLastPara="1" wrap="square" lIns="91425" tIns="45700" rIns="91425" bIns="45700" anchor="t" anchorCtr="0">
            <a:noAutofit/>
          </a:bodyPr>
          <a:lstStyle/>
          <a:p>
            <a:pPr marL="0" lvl="0" indent="0" algn="just" rtl="0">
              <a:lnSpc>
                <a:spcPct val="100000"/>
              </a:lnSpc>
              <a:spcBef>
                <a:spcPts val="0"/>
              </a:spcBef>
              <a:spcAft>
                <a:spcPts val="0"/>
              </a:spcAft>
              <a:buNone/>
            </a:pPr>
            <a:r>
              <a:rPr lang="fr-FR" sz="2400" b="1">
                <a:solidFill>
                  <a:schemeClr val="lt1"/>
                </a:solidFill>
              </a:rPr>
              <a:t>H-PSG were donne with a  Nox A1 is a compact and lightweight PSG device which is AASM compliant. </a:t>
            </a:r>
            <a:br>
              <a:rPr lang="fr-FR" sz="2400" b="1">
                <a:solidFill>
                  <a:schemeClr val="lt1"/>
                </a:solidFill>
              </a:rPr>
            </a:br>
            <a:r>
              <a:rPr lang="fr-FR" sz="2400" b="1">
                <a:solidFill>
                  <a:schemeClr val="lt1"/>
                </a:solidFill>
              </a:rPr>
              <a:t>The PSG was installed in the doctor's office by a certified sleep technician then patients returned home.</a:t>
            </a:r>
            <a:endParaRPr/>
          </a:p>
          <a:p>
            <a:pPr marL="0" lvl="0" indent="0" algn="l" rtl="0">
              <a:lnSpc>
                <a:spcPct val="150000"/>
              </a:lnSpc>
              <a:spcBef>
                <a:spcPts val="600"/>
              </a:spcBef>
              <a:spcAft>
                <a:spcPts val="0"/>
              </a:spcAft>
              <a:buNone/>
            </a:pPr>
            <a:r>
              <a:rPr lang="fr-FR" sz="2400" b="1">
                <a:solidFill>
                  <a:schemeClr val="lt1"/>
                </a:solidFill>
              </a:rPr>
              <a:t>PSG was analyzed following the AASM criteria 2017 (Berry et al 2017) and 2020 (AASM 2020) by MAQS. </a:t>
            </a:r>
            <a:endParaRPr/>
          </a:p>
          <a:p>
            <a:pPr marL="0" lvl="0" indent="0" algn="just" rtl="0">
              <a:lnSpc>
                <a:spcPct val="100000"/>
              </a:lnSpc>
              <a:spcBef>
                <a:spcPts val="600"/>
              </a:spcBef>
              <a:spcAft>
                <a:spcPts val="0"/>
              </a:spcAft>
              <a:buNone/>
            </a:pPr>
            <a:r>
              <a:rPr lang="fr-FR" sz="2400" b="1">
                <a:solidFill>
                  <a:schemeClr val="lt1"/>
                </a:solidFill>
              </a:rPr>
              <a:t>Parents </a:t>
            </a:r>
            <a:endParaRPr/>
          </a:p>
          <a:p>
            <a:pPr marL="457200" lvl="1" indent="0" algn="just" rtl="0">
              <a:lnSpc>
                <a:spcPct val="100000"/>
              </a:lnSpc>
              <a:spcBef>
                <a:spcPts val="600"/>
              </a:spcBef>
              <a:spcAft>
                <a:spcPts val="0"/>
              </a:spcAft>
              <a:buNone/>
            </a:pPr>
            <a:r>
              <a:rPr lang="fr-FR" b="1">
                <a:solidFill>
                  <a:schemeClr val="lt1"/>
                </a:solidFill>
              </a:rPr>
              <a:t>were provided with written instructions on the device, </a:t>
            </a:r>
            <a:endParaRPr/>
          </a:p>
          <a:p>
            <a:pPr marL="457200" lvl="1" indent="0" algn="just" rtl="0">
              <a:lnSpc>
                <a:spcPct val="100000"/>
              </a:lnSpc>
              <a:spcBef>
                <a:spcPts val="600"/>
              </a:spcBef>
              <a:spcAft>
                <a:spcPts val="0"/>
              </a:spcAft>
              <a:buNone/>
            </a:pPr>
            <a:r>
              <a:rPr lang="fr-FR" b="1">
                <a:solidFill>
                  <a:schemeClr val="lt1"/>
                </a:solidFill>
              </a:rPr>
              <a:t>have a phone assistance up until 11 PM.</a:t>
            </a:r>
            <a:endParaRPr/>
          </a:p>
          <a:p>
            <a:pPr marL="457200" lvl="1" indent="0" algn="just" rtl="0">
              <a:lnSpc>
                <a:spcPct val="100000"/>
              </a:lnSpc>
              <a:spcBef>
                <a:spcPts val="600"/>
              </a:spcBef>
              <a:spcAft>
                <a:spcPts val="0"/>
              </a:spcAft>
              <a:buNone/>
            </a:pPr>
            <a:r>
              <a:rPr lang="fr-FR" b="1">
                <a:solidFill>
                  <a:schemeClr val="lt1"/>
                </a:solidFill>
              </a:rPr>
              <a:t>were asked to verify the airflow, the thermistor sensors, and the oximeter sensor position once every 90 minutes.</a:t>
            </a:r>
            <a:endParaRPr/>
          </a:p>
          <a:p>
            <a:pPr marL="0" lvl="0" indent="0" algn="l" rtl="0">
              <a:spcBef>
                <a:spcPts val="0"/>
              </a:spcBef>
              <a:spcAft>
                <a:spcPts val="0"/>
              </a:spcAft>
              <a:buNone/>
            </a:pPr>
            <a:endParaRPr/>
          </a:p>
        </p:txBody>
      </p:sp>
      <p:sp>
        <p:nvSpPr>
          <p:cNvPr id="156" name="Google Shape;156;p8:notes"/>
          <p:cNvSpPr txBox="1">
            <a:spLocks noGrp="1"/>
          </p:cNvSpPr>
          <p:nvPr>
            <p:ph type="sldNum" idx="12"/>
          </p:nvPr>
        </p:nvSpPr>
        <p:spPr>
          <a:xfrm>
            <a:off x="3850443" y="9377317"/>
            <a:ext cx="2945659" cy="495347"/>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fr-FR"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9</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9:notes"/>
          <p:cNvSpPr txBox="1">
            <a:spLocks noGrp="1"/>
          </p:cNvSpPr>
          <p:nvPr>
            <p:ph type="body" idx="1"/>
          </p:nvPr>
        </p:nvSpPr>
        <p:spPr>
          <a:xfrm>
            <a:off x="679768" y="4751219"/>
            <a:ext cx="5438140" cy="3887361"/>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3" name="Google Shape;163;p9:notes"/>
          <p:cNvSpPr>
            <a:spLocks noGrp="1" noRot="1" noChangeAspect="1"/>
          </p:cNvSpPr>
          <p:nvPr>
            <p:ph type="sldImg" idx="2"/>
          </p:nvPr>
        </p:nvSpPr>
        <p:spPr>
          <a:xfrm>
            <a:off x="438150" y="1233488"/>
            <a:ext cx="5921375" cy="3332162"/>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10:notes"/>
          <p:cNvSpPr>
            <a:spLocks noGrp="1" noRot="1" noChangeAspect="1"/>
          </p:cNvSpPr>
          <p:nvPr>
            <p:ph type="sldImg" idx="2"/>
          </p:nvPr>
        </p:nvSpPr>
        <p:spPr>
          <a:xfrm>
            <a:off x="438150" y="1233488"/>
            <a:ext cx="5921375" cy="3332162"/>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5" name="Google Shape;175;p10:notes"/>
          <p:cNvSpPr txBox="1">
            <a:spLocks noGrp="1"/>
          </p:cNvSpPr>
          <p:nvPr>
            <p:ph type="body" idx="1"/>
          </p:nvPr>
        </p:nvSpPr>
        <p:spPr>
          <a:xfrm>
            <a:off x="679768" y="4751219"/>
            <a:ext cx="5438140" cy="3887361"/>
          </a:xfrm>
          <a:prstGeom prst="rect">
            <a:avLst/>
          </a:prstGeom>
          <a:noFill/>
          <a:ln>
            <a:noFill/>
          </a:ln>
        </p:spPr>
        <p:txBody>
          <a:bodyPr spcFirstLastPara="1" wrap="square" lIns="91425" tIns="45700" rIns="91425" bIns="45700" anchor="t" anchorCtr="0">
            <a:noAutofit/>
          </a:bodyPr>
          <a:lstStyle/>
          <a:p>
            <a:pPr marL="0" lvl="0" indent="0" algn="l" rtl="0">
              <a:lnSpc>
                <a:spcPct val="150000"/>
              </a:lnSpc>
              <a:spcBef>
                <a:spcPts val="0"/>
              </a:spcBef>
              <a:spcAft>
                <a:spcPts val="0"/>
              </a:spcAft>
              <a:buNone/>
            </a:pPr>
            <a:r>
              <a:rPr lang="fr-FR" sz="1200">
                <a:latin typeface="Calibri"/>
                <a:ea typeface="Calibri"/>
                <a:cs typeface="Calibri"/>
                <a:sym typeface="Calibri"/>
              </a:rPr>
              <a:t>The Noxturnal software rates signal quality and calculates the percentage of the study for which there was an adequate signal for the oximeter, airflow, abdominal and thoracic respiratory effort  and generated an index of general quality of the study. </a:t>
            </a:r>
            <a:endParaRPr/>
          </a:p>
          <a:p>
            <a:pPr marL="0" lvl="0" indent="0" algn="l" rtl="0">
              <a:lnSpc>
                <a:spcPct val="150000"/>
              </a:lnSpc>
              <a:spcBef>
                <a:spcPts val="800"/>
              </a:spcBef>
              <a:spcAft>
                <a:spcPts val="0"/>
              </a:spcAft>
              <a:buNone/>
            </a:pPr>
            <a:r>
              <a:rPr lang="fr-FR" sz="1200">
                <a:latin typeface="Calibri"/>
                <a:ea typeface="Calibri"/>
                <a:cs typeface="Calibri"/>
                <a:sym typeface="Calibri"/>
              </a:rPr>
              <a:t>Arbitrarilly, a cut point superior to 75% was set to consider the quality of signal as satisfactory. </a:t>
            </a:r>
            <a:endParaRPr/>
          </a:p>
          <a:p>
            <a:pPr marL="0" lvl="0" indent="0" algn="l" rtl="0">
              <a:lnSpc>
                <a:spcPct val="150000"/>
              </a:lnSpc>
              <a:spcBef>
                <a:spcPts val="800"/>
              </a:spcBef>
              <a:spcAft>
                <a:spcPts val="0"/>
              </a:spcAft>
              <a:buNone/>
            </a:pPr>
            <a:r>
              <a:rPr lang="fr-FR" sz="1200">
                <a:latin typeface="Calibri"/>
                <a:ea typeface="Calibri"/>
                <a:cs typeface="Calibri"/>
                <a:sym typeface="Calibri"/>
              </a:rPr>
              <a:t>When airflow was not available it was analyzed by the RIP flow, a calculated signal derived from the respiratory bands (AASM 2020).</a:t>
            </a:r>
            <a:endParaRPr sz="1200">
              <a:latin typeface="Calibri"/>
              <a:ea typeface="Calibri"/>
              <a:cs typeface="Calibri"/>
              <a:sym typeface="Calibri"/>
            </a:endParaRPr>
          </a:p>
          <a:p>
            <a:pPr marL="0" lvl="0" indent="0" algn="l" rtl="0">
              <a:lnSpc>
                <a:spcPct val="150000"/>
              </a:lnSpc>
              <a:spcBef>
                <a:spcPts val="800"/>
              </a:spcBef>
              <a:spcAft>
                <a:spcPts val="0"/>
              </a:spcAft>
              <a:buNone/>
            </a:pPr>
            <a:r>
              <a:rPr lang="fr-FR" sz="1200">
                <a:latin typeface="Calibri"/>
                <a:ea typeface="Calibri"/>
                <a:cs typeface="Calibri"/>
                <a:sym typeface="Calibri"/>
              </a:rPr>
              <a:t>The PSG was defined as interpretable when the signals were of good quality for more than 5 h.</a:t>
            </a:r>
            <a:endParaRPr sz="1200">
              <a:latin typeface="Calibri"/>
              <a:ea typeface="Calibri"/>
              <a:cs typeface="Calibri"/>
              <a:sym typeface="Calibri"/>
            </a:endParaRPr>
          </a:p>
          <a:p>
            <a:pPr marL="0" lvl="0" indent="0" algn="l" rtl="0">
              <a:spcBef>
                <a:spcPts val="800"/>
              </a:spcBef>
              <a:spcAft>
                <a:spcPts val="0"/>
              </a:spcAft>
              <a:buNone/>
            </a:pPr>
            <a:endParaRPr/>
          </a:p>
        </p:txBody>
      </p:sp>
      <p:sp>
        <p:nvSpPr>
          <p:cNvPr id="176" name="Google Shape;176;p10:notes"/>
          <p:cNvSpPr txBox="1">
            <a:spLocks noGrp="1"/>
          </p:cNvSpPr>
          <p:nvPr>
            <p:ph type="sldNum" idx="12"/>
          </p:nvPr>
        </p:nvSpPr>
        <p:spPr>
          <a:xfrm>
            <a:off x="3850443" y="9377317"/>
            <a:ext cx="2945659" cy="495347"/>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fr-FR"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t>11</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B795B1B-59CC-6020-1345-D836D5B2E30E}"/>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F64190ED-C8B4-2132-9879-529763CA4D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70F2A7CE-0E42-D4B7-0750-584E4656F734}"/>
              </a:ext>
            </a:extLst>
          </p:cNvPr>
          <p:cNvSpPr>
            <a:spLocks noGrp="1"/>
          </p:cNvSpPr>
          <p:nvPr>
            <p:ph type="dt" sz="half" idx="10"/>
          </p:nvPr>
        </p:nvSpPr>
        <p:spPr/>
        <p:txBody>
          <a:bodyPr/>
          <a:lstStyle/>
          <a:p>
            <a:fld id="{358C4B84-5D93-418D-A473-1A1AABF7E462}" type="datetimeFigureOut">
              <a:rPr lang="fr-FR" smtClean="0"/>
              <a:t>03/03/2023</a:t>
            </a:fld>
            <a:endParaRPr lang="fr-FR"/>
          </a:p>
        </p:txBody>
      </p:sp>
      <p:sp>
        <p:nvSpPr>
          <p:cNvPr id="5" name="Espace réservé du pied de page 4">
            <a:extLst>
              <a:ext uri="{FF2B5EF4-FFF2-40B4-BE49-F238E27FC236}">
                <a16:creationId xmlns:a16="http://schemas.microsoft.com/office/drawing/2014/main" id="{BE046C20-8DCA-FE20-CC19-74F4E86305D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1B83428-357D-58BD-36F3-204AECAED25E}"/>
              </a:ext>
            </a:extLst>
          </p:cNvPr>
          <p:cNvSpPr>
            <a:spLocks noGrp="1"/>
          </p:cNvSpPr>
          <p:nvPr>
            <p:ph type="sldNum" sz="quarter" idx="12"/>
          </p:nvPr>
        </p:nvSpPr>
        <p:spPr/>
        <p:txBody>
          <a:bodyPr/>
          <a:lstStyle/>
          <a:p>
            <a:fld id="{A7F4EB32-74DA-47C9-8027-083A520AA73B}" type="slidenum">
              <a:rPr lang="fr-FR" smtClean="0"/>
              <a:t>‹N°›</a:t>
            </a:fld>
            <a:endParaRPr lang="fr-FR"/>
          </a:p>
        </p:txBody>
      </p:sp>
    </p:spTree>
    <p:extLst>
      <p:ext uri="{BB962C8B-B14F-4D97-AF65-F5344CB8AC3E}">
        <p14:creationId xmlns:p14="http://schemas.microsoft.com/office/powerpoint/2010/main" val="13854766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9B5C35A-5BBD-25E2-0C7B-326A46236609}"/>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9B4936E5-1BED-04E6-07EC-4FB82F869BBD}"/>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627550C-2FE7-7C26-2A12-61702B01D30A}"/>
              </a:ext>
            </a:extLst>
          </p:cNvPr>
          <p:cNvSpPr>
            <a:spLocks noGrp="1"/>
          </p:cNvSpPr>
          <p:nvPr>
            <p:ph type="dt" sz="half" idx="10"/>
          </p:nvPr>
        </p:nvSpPr>
        <p:spPr/>
        <p:txBody>
          <a:bodyPr/>
          <a:lstStyle/>
          <a:p>
            <a:fld id="{358C4B84-5D93-418D-A473-1A1AABF7E462}" type="datetimeFigureOut">
              <a:rPr lang="fr-FR" smtClean="0"/>
              <a:t>03/03/2023</a:t>
            </a:fld>
            <a:endParaRPr lang="fr-FR"/>
          </a:p>
        </p:txBody>
      </p:sp>
      <p:sp>
        <p:nvSpPr>
          <p:cNvPr id="5" name="Espace réservé du pied de page 4">
            <a:extLst>
              <a:ext uri="{FF2B5EF4-FFF2-40B4-BE49-F238E27FC236}">
                <a16:creationId xmlns:a16="http://schemas.microsoft.com/office/drawing/2014/main" id="{B2BE9AE5-2020-57F2-E653-AE0ED15F0E6C}"/>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2CC546A-C1D3-92EE-0AC1-4A4EDD87E185}"/>
              </a:ext>
            </a:extLst>
          </p:cNvPr>
          <p:cNvSpPr>
            <a:spLocks noGrp="1"/>
          </p:cNvSpPr>
          <p:nvPr>
            <p:ph type="sldNum" sz="quarter" idx="12"/>
          </p:nvPr>
        </p:nvSpPr>
        <p:spPr/>
        <p:txBody>
          <a:bodyPr/>
          <a:lstStyle/>
          <a:p>
            <a:fld id="{A7F4EB32-74DA-47C9-8027-083A520AA73B}" type="slidenum">
              <a:rPr lang="fr-FR" smtClean="0"/>
              <a:t>‹N°›</a:t>
            </a:fld>
            <a:endParaRPr lang="fr-FR"/>
          </a:p>
        </p:txBody>
      </p:sp>
    </p:spTree>
    <p:extLst>
      <p:ext uri="{BB962C8B-B14F-4D97-AF65-F5344CB8AC3E}">
        <p14:creationId xmlns:p14="http://schemas.microsoft.com/office/powerpoint/2010/main" val="20385157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FC55C372-48A6-0B4D-FACF-7AD0302E57DF}"/>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0743581B-DBE7-1CAF-A6AC-DAEAACB9C08B}"/>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6C8F7BB4-7CE5-92A9-585F-F139946ACF60}"/>
              </a:ext>
            </a:extLst>
          </p:cNvPr>
          <p:cNvSpPr>
            <a:spLocks noGrp="1"/>
          </p:cNvSpPr>
          <p:nvPr>
            <p:ph type="dt" sz="half" idx="10"/>
          </p:nvPr>
        </p:nvSpPr>
        <p:spPr/>
        <p:txBody>
          <a:bodyPr/>
          <a:lstStyle/>
          <a:p>
            <a:fld id="{358C4B84-5D93-418D-A473-1A1AABF7E462}" type="datetimeFigureOut">
              <a:rPr lang="fr-FR" smtClean="0"/>
              <a:t>03/03/2023</a:t>
            </a:fld>
            <a:endParaRPr lang="fr-FR"/>
          </a:p>
        </p:txBody>
      </p:sp>
      <p:sp>
        <p:nvSpPr>
          <p:cNvPr id="5" name="Espace réservé du pied de page 4">
            <a:extLst>
              <a:ext uri="{FF2B5EF4-FFF2-40B4-BE49-F238E27FC236}">
                <a16:creationId xmlns:a16="http://schemas.microsoft.com/office/drawing/2014/main" id="{9B181D9A-87BC-5799-912A-A95D12393997}"/>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E5E89287-BDB2-1457-19E2-14EE21F45353}"/>
              </a:ext>
            </a:extLst>
          </p:cNvPr>
          <p:cNvSpPr>
            <a:spLocks noGrp="1"/>
          </p:cNvSpPr>
          <p:nvPr>
            <p:ph type="sldNum" sz="quarter" idx="12"/>
          </p:nvPr>
        </p:nvSpPr>
        <p:spPr/>
        <p:txBody>
          <a:bodyPr/>
          <a:lstStyle/>
          <a:p>
            <a:fld id="{A7F4EB32-74DA-47C9-8027-083A520AA73B}" type="slidenum">
              <a:rPr lang="fr-FR" smtClean="0"/>
              <a:t>‹N°›</a:t>
            </a:fld>
            <a:endParaRPr lang="fr-FR"/>
          </a:p>
        </p:txBody>
      </p:sp>
    </p:spTree>
    <p:extLst>
      <p:ext uri="{BB962C8B-B14F-4D97-AF65-F5344CB8AC3E}">
        <p14:creationId xmlns:p14="http://schemas.microsoft.com/office/powerpoint/2010/main" val="4124024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itre et contenu" type="obj">
  <p:cSld name="Titre et contenu">
    <p:spTree>
      <p:nvGrpSpPr>
        <p:cNvPr id="1" name="Shape 15"/>
        <p:cNvGrpSpPr/>
        <p:nvPr/>
      </p:nvGrpSpPr>
      <p:grpSpPr>
        <a:xfrm>
          <a:off x="0" y="0"/>
          <a:ext cx="0" cy="0"/>
          <a:chOff x="0" y="0"/>
          <a:chExt cx="0" cy="0"/>
        </a:xfrm>
      </p:grpSpPr>
      <p:sp>
        <p:nvSpPr>
          <p:cNvPr id="16" name="Google Shape;16;p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 name="Google Shape;18;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Tree>
    <p:extLst>
      <p:ext uri="{BB962C8B-B14F-4D97-AF65-F5344CB8AC3E}">
        <p14:creationId xmlns:p14="http://schemas.microsoft.com/office/powerpoint/2010/main" val="32249823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Contenu avec légende" type="objTx">
  <p:cSld name="Contenu avec légende">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3"/>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24" name="Google Shape;24;p3"/>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5" name="Google Shape;25;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Tree>
    <p:extLst>
      <p:ext uri="{BB962C8B-B14F-4D97-AF65-F5344CB8AC3E}">
        <p14:creationId xmlns:p14="http://schemas.microsoft.com/office/powerpoint/2010/main" val="11136885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Diapositive de titre" type="title">
  <p:cSld name="Diapositive de titre">
    <p:spTree>
      <p:nvGrpSpPr>
        <p:cNvPr id="1" name="Shape 28"/>
        <p:cNvGrpSpPr/>
        <p:nvPr/>
      </p:nvGrpSpPr>
      <p:grpSpPr>
        <a:xfrm>
          <a:off x="0" y="0"/>
          <a:ext cx="0" cy="0"/>
          <a:chOff x="0" y="0"/>
          <a:chExt cx="0" cy="0"/>
        </a:xfrm>
      </p:grpSpPr>
      <p:sp>
        <p:nvSpPr>
          <p:cNvPr id="29" name="Google Shape;29;p4"/>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4"/>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1" name="Google Shape;31;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Tree>
    <p:extLst>
      <p:ext uri="{BB962C8B-B14F-4D97-AF65-F5344CB8AC3E}">
        <p14:creationId xmlns:p14="http://schemas.microsoft.com/office/powerpoint/2010/main" val="29657706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Titre de section" type="secHead">
  <p:cSld name="Titre de section">
    <p:spTree>
      <p:nvGrpSpPr>
        <p:cNvPr id="1" name="Shape 34"/>
        <p:cNvGrpSpPr/>
        <p:nvPr/>
      </p:nvGrpSpPr>
      <p:grpSpPr>
        <a:xfrm>
          <a:off x="0" y="0"/>
          <a:ext cx="0" cy="0"/>
          <a:chOff x="0" y="0"/>
          <a:chExt cx="0" cy="0"/>
        </a:xfrm>
      </p:grpSpPr>
      <p:sp>
        <p:nvSpPr>
          <p:cNvPr id="35" name="Google Shape;35;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7" name="Google Shape;37;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Tree>
    <p:extLst>
      <p:ext uri="{BB962C8B-B14F-4D97-AF65-F5344CB8AC3E}">
        <p14:creationId xmlns:p14="http://schemas.microsoft.com/office/powerpoint/2010/main" val="4799128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Deux contenus" type="twoObj">
  <p:cSld name="Deux contenus">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Tree>
    <p:extLst>
      <p:ext uri="{BB962C8B-B14F-4D97-AF65-F5344CB8AC3E}">
        <p14:creationId xmlns:p14="http://schemas.microsoft.com/office/powerpoint/2010/main" val="42880643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Comparaison" type="twoTxTwoObj">
  <p:cSld name="Comparaison">
    <p:spTree>
      <p:nvGrpSpPr>
        <p:cNvPr id="1" name="Shape 47"/>
        <p:cNvGrpSpPr/>
        <p:nvPr/>
      </p:nvGrpSpPr>
      <p:grpSpPr>
        <a:xfrm>
          <a:off x="0" y="0"/>
          <a:ext cx="0" cy="0"/>
          <a:chOff x="0" y="0"/>
          <a:chExt cx="0" cy="0"/>
        </a:xfrm>
      </p:grpSpPr>
      <p:sp>
        <p:nvSpPr>
          <p:cNvPr id="48" name="Google Shape;48;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0" name="Google Shape;50;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2" name="Google Shape;52;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Tree>
    <p:extLst>
      <p:ext uri="{BB962C8B-B14F-4D97-AF65-F5344CB8AC3E}">
        <p14:creationId xmlns:p14="http://schemas.microsoft.com/office/powerpoint/2010/main" val="350274773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Titre seul" type="titleOnly">
  <p:cSld name="Titre seul">
    <p:spTree>
      <p:nvGrpSpPr>
        <p:cNvPr id="1" name="Shape 56"/>
        <p:cNvGrpSpPr/>
        <p:nvPr/>
      </p:nvGrpSpPr>
      <p:grpSpPr>
        <a:xfrm>
          <a:off x="0" y="0"/>
          <a:ext cx="0" cy="0"/>
          <a:chOff x="0" y="0"/>
          <a:chExt cx="0" cy="0"/>
        </a:xfrm>
      </p:grpSpPr>
      <p:sp>
        <p:nvSpPr>
          <p:cNvPr id="57" name="Google Shape;57;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Tree>
    <p:extLst>
      <p:ext uri="{BB962C8B-B14F-4D97-AF65-F5344CB8AC3E}">
        <p14:creationId xmlns:p14="http://schemas.microsoft.com/office/powerpoint/2010/main" val="13072521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Vide" type="blank">
  <p:cSld name="Vide">
    <p:spTree>
      <p:nvGrpSpPr>
        <p:cNvPr id="1" name="Shape 61"/>
        <p:cNvGrpSpPr/>
        <p:nvPr/>
      </p:nvGrpSpPr>
      <p:grpSpPr>
        <a:xfrm>
          <a:off x="0" y="0"/>
          <a:ext cx="0" cy="0"/>
          <a:chOff x="0" y="0"/>
          <a:chExt cx="0" cy="0"/>
        </a:xfrm>
      </p:grpSpPr>
      <p:sp>
        <p:nvSpPr>
          <p:cNvPr id="62" name="Google Shape;62;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Tree>
    <p:extLst>
      <p:ext uri="{BB962C8B-B14F-4D97-AF65-F5344CB8AC3E}">
        <p14:creationId xmlns:p14="http://schemas.microsoft.com/office/powerpoint/2010/main" val="4231617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AF4A805-6587-F9F9-AAB5-C388778637F9}"/>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AC78636C-DF20-A867-87A9-10865CF315AE}"/>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DFD1BDFD-6D85-F7D0-5DA9-C606848C0944}"/>
              </a:ext>
            </a:extLst>
          </p:cNvPr>
          <p:cNvSpPr>
            <a:spLocks noGrp="1"/>
          </p:cNvSpPr>
          <p:nvPr>
            <p:ph type="dt" sz="half" idx="10"/>
          </p:nvPr>
        </p:nvSpPr>
        <p:spPr/>
        <p:txBody>
          <a:bodyPr/>
          <a:lstStyle/>
          <a:p>
            <a:fld id="{358C4B84-5D93-418D-A473-1A1AABF7E462}" type="datetimeFigureOut">
              <a:rPr lang="fr-FR" smtClean="0"/>
              <a:t>03/03/2023</a:t>
            </a:fld>
            <a:endParaRPr lang="fr-FR"/>
          </a:p>
        </p:txBody>
      </p:sp>
      <p:sp>
        <p:nvSpPr>
          <p:cNvPr id="5" name="Espace réservé du pied de page 4">
            <a:extLst>
              <a:ext uri="{FF2B5EF4-FFF2-40B4-BE49-F238E27FC236}">
                <a16:creationId xmlns:a16="http://schemas.microsoft.com/office/drawing/2014/main" id="{2AC2C9D8-0701-925B-8980-414ABFC04C91}"/>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571A8FF-C32B-4920-7FC0-2816334AFAAC}"/>
              </a:ext>
            </a:extLst>
          </p:cNvPr>
          <p:cNvSpPr>
            <a:spLocks noGrp="1"/>
          </p:cNvSpPr>
          <p:nvPr>
            <p:ph type="sldNum" sz="quarter" idx="12"/>
          </p:nvPr>
        </p:nvSpPr>
        <p:spPr/>
        <p:txBody>
          <a:bodyPr/>
          <a:lstStyle/>
          <a:p>
            <a:fld id="{A7F4EB32-74DA-47C9-8027-083A520AA73B}" type="slidenum">
              <a:rPr lang="fr-FR" smtClean="0"/>
              <a:t>‹N°›</a:t>
            </a:fld>
            <a:endParaRPr lang="fr-FR"/>
          </a:p>
        </p:txBody>
      </p:sp>
    </p:spTree>
    <p:extLst>
      <p:ext uri="{BB962C8B-B14F-4D97-AF65-F5344CB8AC3E}">
        <p14:creationId xmlns:p14="http://schemas.microsoft.com/office/powerpoint/2010/main" val="38677757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Image avec légende" type="picTx">
  <p:cSld name="Image avec légende">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0"/>
          <p:cNvSpPr>
            <a:spLocks noGrp="1"/>
          </p:cNvSpPr>
          <p:nvPr>
            <p:ph type="pic" idx="2"/>
          </p:nvPr>
        </p:nvSpPr>
        <p:spPr>
          <a:xfrm>
            <a:off x="5183188" y="987425"/>
            <a:ext cx="6172200" cy="4873625"/>
          </a:xfrm>
          <a:prstGeom prst="rect">
            <a:avLst/>
          </a:prstGeom>
          <a:noFill/>
          <a:ln>
            <a:noFill/>
          </a:ln>
        </p:spPr>
      </p:sp>
      <p:sp>
        <p:nvSpPr>
          <p:cNvPr id="68" name="Google Shape;68;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Tree>
    <p:extLst>
      <p:ext uri="{BB962C8B-B14F-4D97-AF65-F5344CB8AC3E}">
        <p14:creationId xmlns:p14="http://schemas.microsoft.com/office/powerpoint/2010/main" val="4439485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matchingName="Titre et texte vertical" type="vertTx">
  <p:cSld name="Titre et texte vertical">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Tree>
    <p:extLst>
      <p:ext uri="{BB962C8B-B14F-4D97-AF65-F5344CB8AC3E}">
        <p14:creationId xmlns:p14="http://schemas.microsoft.com/office/powerpoint/2010/main" val="63377879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Titre vertical et texte" type="vertTitleAndTx">
  <p:cSld name="Titre vertical et texte">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fr-FR"/>
              <a:t>‹N°›</a:t>
            </a:fld>
            <a:endParaRPr/>
          </a:p>
        </p:txBody>
      </p:sp>
    </p:spTree>
    <p:extLst>
      <p:ext uri="{BB962C8B-B14F-4D97-AF65-F5344CB8AC3E}">
        <p14:creationId xmlns:p14="http://schemas.microsoft.com/office/powerpoint/2010/main" val="38120183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6F4543C-08F4-92A5-726D-CB3B1EEF976F}"/>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3DC3ED7C-6F85-B875-3A72-D58196C319E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7899F74C-AE49-46C4-DD5E-75958E41BBA5}"/>
              </a:ext>
            </a:extLst>
          </p:cNvPr>
          <p:cNvSpPr>
            <a:spLocks noGrp="1"/>
          </p:cNvSpPr>
          <p:nvPr>
            <p:ph type="dt" sz="half" idx="10"/>
          </p:nvPr>
        </p:nvSpPr>
        <p:spPr/>
        <p:txBody>
          <a:bodyPr/>
          <a:lstStyle/>
          <a:p>
            <a:fld id="{358C4B84-5D93-418D-A473-1A1AABF7E462}" type="datetimeFigureOut">
              <a:rPr lang="fr-FR" smtClean="0"/>
              <a:t>03/03/2023</a:t>
            </a:fld>
            <a:endParaRPr lang="fr-FR"/>
          </a:p>
        </p:txBody>
      </p:sp>
      <p:sp>
        <p:nvSpPr>
          <p:cNvPr id="5" name="Espace réservé du pied de page 4">
            <a:extLst>
              <a:ext uri="{FF2B5EF4-FFF2-40B4-BE49-F238E27FC236}">
                <a16:creationId xmlns:a16="http://schemas.microsoft.com/office/drawing/2014/main" id="{5254BA3C-A454-60A3-567C-1C85E26C560B}"/>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AF9DC7F4-4584-A52F-37B5-69B968DA4ECA}"/>
              </a:ext>
            </a:extLst>
          </p:cNvPr>
          <p:cNvSpPr>
            <a:spLocks noGrp="1"/>
          </p:cNvSpPr>
          <p:nvPr>
            <p:ph type="sldNum" sz="quarter" idx="12"/>
          </p:nvPr>
        </p:nvSpPr>
        <p:spPr/>
        <p:txBody>
          <a:bodyPr/>
          <a:lstStyle/>
          <a:p>
            <a:fld id="{A7F4EB32-74DA-47C9-8027-083A520AA73B}" type="slidenum">
              <a:rPr lang="fr-FR" smtClean="0"/>
              <a:t>‹N°›</a:t>
            </a:fld>
            <a:endParaRPr lang="fr-FR"/>
          </a:p>
        </p:txBody>
      </p:sp>
    </p:spTree>
    <p:extLst>
      <p:ext uri="{BB962C8B-B14F-4D97-AF65-F5344CB8AC3E}">
        <p14:creationId xmlns:p14="http://schemas.microsoft.com/office/powerpoint/2010/main" val="25386788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4DE16AC-67D8-14BB-F3F3-8DE3BB5F0776}"/>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433E5BB6-AA70-7408-8330-609825A02FD3}"/>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43DA461F-EF5B-ABBC-3ECA-BCDC8D644811}"/>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C851AC1B-428C-0E3D-B6BA-905C61A1A4EF}"/>
              </a:ext>
            </a:extLst>
          </p:cNvPr>
          <p:cNvSpPr>
            <a:spLocks noGrp="1"/>
          </p:cNvSpPr>
          <p:nvPr>
            <p:ph type="dt" sz="half" idx="10"/>
          </p:nvPr>
        </p:nvSpPr>
        <p:spPr/>
        <p:txBody>
          <a:bodyPr/>
          <a:lstStyle/>
          <a:p>
            <a:fld id="{358C4B84-5D93-418D-A473-1A1AABF7E462}" type="datetimeFigureOut">
              <a:rPr lang="fr-FR" smtClean="0"/>
              <a:t>03/03/2023</a:t>
            </a:fld>
            <a:endParaRPr lang="fr-FR"/>
          </a:p>
        </p:txBody>
      </p:sp>
      <p:sp>
        <p:nvSpPr>
          <p:cNvPr id="6" name="Espace réservé du pied de page 5">
            <a:extLst>
              <a:ext uri="{FF2B5EF4-FFF2-40B4-BE49-F238E27FC236}">
                <a16:creationId xmlns:a16="http://schemas.microsoft.com/office/drawing/2014/main" id="{50355C2C-8B83-449B-9A57-C94B86A5A19F}"/>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057F8E0D-A846-4F45-31DC-F0F51E45DC3E}"/>
              </a:ext>
            </a:extLst>
          </p:cNvPr>
          <p:cNvSpPr>
            <a:spLocks noGrp="1"/>
          </p:cNvSpPr>
          <p:nvPr>
            <p:ph type="sldNum" sz="quarter" idx="12"/>
          </p:nvPr>
        </p:nvSpPr>
        <p:spPr/>
        <p:txBody>
          <a:bodyPr/>
          <a:lstStyle/>
          <a:p>
            <a:fld id="{A7F4EB32-74DA-47C9-8027-083A520AA73B}" type="slidenum">
              <a:rPr lang="fr-FR" smtClean="0"/>
              <a:t>‹N°›</a:t>
            </a:fld>
            <a:endParaRPr lang="fr-FR"/>
          </a:p>
        </p:txBody>
      </p:sp>
    </p:spTree>
    <p:extLst>
      <p:ext uri="{BB962C8B-B14F-4D97-AF65-F5344CB8AC3E}">
        <p14:creationId xmlns:p14="http://schemas.microsoft.com/office/powerpoint/2010/main" val="32569410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328E321-7D50-E8D9-9772-F8D84EB1038B}"/>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84CBA39E-A7AF-C203-DB17-EDAEBAF5F8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A55AE294-9672-1F82-1AD8-0947CD347F1C}"/>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00E46971-6A4A-B48A-281F-FFBCB896BD9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9FDDACAB-D755-C2BC-FD6C-ED7C88C4B1C7}"/>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6DB72F88-ADC9-9A93-4E2B-8E5908379C15}"/>
              </a:ext>
            </a:extLst>
          </p:cNvPr>
          <p:cNvSpPr>
            <a:spLocks noGrp="1"/>
          </p:cNvSpPr>
          <p:nvPr>
            <p:ph type="dt" sz="half" idx="10"/>
          </p:nvPr>
        </p:nvSpPr>
        <p:spPr/>
        <p:txBody>
          <a:bodyPr/>
          <a:lstStyle/>
          <a:p>
            <a:fld id="{358C4B84-5D93-418D-A473-1A1AABF7E462}" type="datetimeFigureOut">
              <a:rPr lang="fr-FR" smtClean="0"/>
              <a:t>03/03/2023</a:t>
            </a:fld>
            <a:endParaRPr lang="fr-FR"/>
          </a:p>
        </p:txBody>
      </p:sp>
      <p:sp>
        <p:nvSpPr>
          <p:cNvPr id="8" name="Espace réservé du pied de page 7">
            <a:extLst>
              <a:ext uri="{FF2B5EF4-FFF2-40B4-BE49-F238E27FC236}">
                <a16:creationId xmlns:a16="http://schemas.microsoft.com/office/drawing/2014/main" id="{95D1D157-E436-4D1F-AABA-F22B400A977D}"/>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F212B177-CEDA-C684-ACD3-A2CDECD3BFA0}"/>
              </a:ext>
            </a:extLst>
          </p:cNvPr>
          <p:cNvSpPr>
            <a:spLocks noGrp="1"/>
          </p:cNvSpPr>
          <p:nvPr>
            <p:ph type="sldNum" sz="quarter" idx="12"/>
          </p:nvPr>
        </p:nvSpPr>
        <p:spPr/>
        <p:txBody>
          <a:bodyPr/>
          <a:lstStyle/>
          <a:p>
            <a:fld id="{A7F4EB32-74DA-47C9-8027-083A520AA73B}" type="slidenum">
              <a:rPr lang="fr-FR" smtClean="0"/>
              <a:t>‹N°›</a:t>
            </a:fld>
            <a:endParaRPr lang="fr-FR"/>
          </a:p>
        </p:txBody>
      </p:sp>
    </p:spTree>
    <p:extLst>
      <p:ext uri="{BB962C8B-B14F-4D97-AF65-F5344CB8AC3E}">
        <p14:creationId xmlns:p14="http://schemas.microsoft.com/office/powerpoint/2010/main" val="26718047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3ECD37C-EF37-FA85-7B9F-116E3430E007}"/>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811EF04F-0BDA-36C2-FF11-4DD95D353118}"/>
              </a:ext>
            </a:extLst>
          </p:cNvPr>
          <p:cNvSpPr>
            <a:spLocks noGrp="1"/>
          </p:cNvSpPr>
          <p:nvPr>
            <p:ph type="dt" sz="half" idx="10"/>
          </p:nvPr>
        </p:nvSpPr>
        <p:spPr/>
        <p:txBody>
          <a:bodyPr/>
          <a:lstStyle/>
          <a:p>
            <a:fld id="{358C4B84-5D93-418D-A473-1A1AABF7E462}" type="datetimeFigureOut">
              <a:rPr lang="fr-FR" smtClean="0"/>
              <a:t>03/03/2023</a:t>
            </a:fld>
            <a:endParaRPr lang="fr-FR"/>
          </a:p>
        </p:txBody>
      </p:sp>
      <p:sp>
        <p:nvSpPr>
          <p:cNvPr id="4" name="Espace réservé du pied de page 3">
            <a:extLst>
              <a:ext uri="{FF2B5EF4-FFF2-40B4-BE49-F238E27FC236}">
                <a16:creationId xmlns:a16="http://schemas.microsoft.com/office/drawing/2014/main" id="{9FEE9ADE-4B6C-5C41-537D-49ECCD8F8430}"/>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145E0262-09F9-7DDB-FD69-3F75FD55467F}"/>
              </a:ext>
            </a:extLst>
          </p:cNvPr>
          <p:cNvSpPr>
            <a:spLocks noGrp="1"/>
          </p:cNvSpPr>
          <p:nvPr>
            <p:ph type="sldNum" sz="quarter" idx="12"/>
          </p:nvPr>
        </p:nvSpPr>
        <p:spPr/>
        <p:txBody>
          <a:bodyPr/>
          <a:lstStyle/>
          <a:p>
            <a:fld id="{A7F4EB32-74DA-47C9-8027-083A520AA73B}" type="slidenum">
              <a:rPr lang="fr-FR" smtClean="0"/>
              <a:t>‹N°›</a:t>
            </a:fld>
            <a:endParaRPr lang="fr-FR"/>
          </a:p>
        </p:txBody>
      </p:sp>
    </p:spTree>
    <p:extLst>
      <p:ext uri="{BB962C8B-B14F-4D97-AF65-F5344CB8AC3E}">
        <p14:creationId xmlns:p14="http://schemas.microsoft.com/office/powerpoint/2010/main" val="26704477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E6A1BABA-E651-0BC5-C90C-3016104F6F4C}"/>
              </a:ext>
            </a:extLst>
          </p:cNvPr>
          <p:cNvSpPr>
            <a:spLocks noGrp="1"/>
          </p:cNvSpPr>
          <p:nvPr>
            <p:ph type="dt" sz="half" idx="10"/>
          </p:nvPr>
        </p:nvSpPr>
        <p:spPr/>
        <p:txBody>
          <a:bodyPr/>
          <a:lstStyle/>
          <a:p>
            <a:fld id="{358C4B84-5D93-418D-A473-1A1AABF7E462}" type="datetimeFigureOut">
              <a:rPr lang="fr-FR" smtClean="0"/>
              <a:t>03/03/2023</a:t>
            </a:fld>
            <a:endParaRPr lang="fr-FR"/>
          </a:p>
        </p:txBody>
      </p:sp>
      <p:sp>
        <p:nvSpPr>
          <p:cNvPr id="3" name="Espace réservé du pied de page 2">
            <a:extLst>
              <a:ext uri="{FF2B5EF4-FFF2-40B4-BE49-F238E27FC236}">
                <a16:creationId xmlns:a16="http://schemas.microsoft.com/office/drawing/2014/main" id="{D91C57A9-3C1E-5700-1929-1D79136DF2B8}"/>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6D8319D7-7FF4-3BDA-9DFB-B10B66CB9DD9}"/>
              </a:ext>
            </a:extLst>
          </p:cNvPr>
          <p:cNvSpPr>
            <a:spLocks noGrp="1"/>
          </p:cNvSpPr>
          <p:nvPr>
            <p:ph type="sldNum" sz="quarter" idx="12"/>
          </p:nvPr>
        </p:nvSpPr>
        <p:spPr/>
        <p:txBody>
          <a:bodyPr/>
          <a:lstStyle/>
          <a:p>
            <a:fld id="{A7F4EB32-74DA-47C9-8027-083A520AA73B}" type="slidenum">
              <a:rPr lang="fr-FR" smtClean="0"/>
              <a:t>‹N°›</a:t>
            </a:fld>
            <a:endParaRPr lang="fr-FR"/>
          </a:p>
        </p:txBody>
      </p:sp>
    </p:spTree>
    <p:extLst>
      <p:ext uri="{BB962C8B-B14F-4D97-AF65-F5344CB8AC3E}">
        <p14:creationId xmlns:p14="http://schemas.microsoft.com/office/powerpoint/2010/main" val="3659780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BA1C8F5-E83A-27E2-6F35-B254D897C70F}"/>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00E538AB-E5C3-48AA-AB2B-D6C375449A6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829D169D-4050-7304-843A-A3A23512358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380AB4C5-3068-EB19-EC7C-7B671CDDED74}"/>
              </a:ext>
            </a:extLst>
          </p:cNvPr>
          <p:cNvSpPr>
            <a:spLocks noGrp="1"/>
          </p:cNvSpPr>
          <p:nvPr>
            <p:ph type="dt" sz="half" idx="10"/>
          </p:nvPr>
        </p:nvSpPr>
        <p:spPr/>
        <p:txBody>
          <a:bodyPr/>
          <a:lstStyle/>
          <a:p>
            <a:fld id="{358C4B84-5D93-418D-A473-1A1AABF7E462}" type="datetimeFigureOut">
              <a:rPr lang="fr-FR" smtClean="0"/>
              <a:t>03/03/2023</a:t>
            </a:fld>
            <a:endParaRPr lang="fr-FR"/>
          </a:p>
        </p:txBody>
      </p:sp>
      <p:sp>
        <p:nvSpPr>
          <p:cNvPr id="6" name="Espace réservé du pied de page 5">
            <a:extLst>
              <a:ext uri="{FF2B5EF4-FFF2-40B4-BE49-F238E27FC236}">
                <a16:creationId xmlns:a16="http://schemas.microsoft.com/office/drawing/2014/main" id="{551EDC8A-329D-4CCF-17D5-96FC19CF103B}"/>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CBACEBF2-0918-0479-6EFA-0E0D7F41DB96}"/>
              </a:ext>
            </a:extLst>
          </p:cNvPr>
          <p:cNvSpPr>
            <a:spLocks noGrp="1"/>
          </p:cNvSpPr>
          <p:nvPr>
            <p:ph type="sldNum" sz="quarter" idx="12"/>
          </p:nvPr>
        </p:nvSpPr>
        <p:spPr/>
        <p:txBody>
          <a:bodyPr/>
          <a:lstStyle/>
          <a:p>
            <a:fld id="{A7F4EB32-74DA-47C9-8027-083A520AA73B}" type="slidenum">
              <a:rPr lang="fr-FR" smtClean="0"/>
              <a:t>‹N°›</a:t>
            </a:fld>
            <a:endParaRPr lang="fr-FR"/>
          </a:p>
        </p:txBody>
      </p:sp>
    </p:spTree>
    <p:extLst>
      <p:ext uri="{BB962C8B-B14F-4D97-AF65-F5344CB8AC3E}">
        <p14:creationId xmlns:p14="http://schemas.microsoft.com/office/powerpoint/2010/main" val="16206467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6F00B51-89B7-D67C-D1FF-0C126547B446}"/>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24D992EC-8A4E-AA2D-956B-9394063C9E7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C4626EA0-0416-E090-866A-747CDF9B7A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CDCCC5DA-1071-F444-B71E-234541030531}"/>
              </a:ext>
            </a:extLst>
          </p:cNvPr>
          <p:cNvSpPr>
            <a:spLocks noGrp="1"/>
          </p:cNvSpPr>
          <p:nvPr>
            <p:ph type="dt" sz="half" idx="10"/>
          </p:nvPr>
        </p:nvSpPr>
        <p:spPr/>
        <p:txBody>
          <a:bodyPr/>
          <a:lstStyle/>
          <a:p>
            <a:fld id="{358C4B84-5D93-418D-A473-1A1AABF7E462}" type="datetimeFigureOut">
              <a:rPr lang="fr-FR" smtClean="0"/>
              <a:t>03/03/2023</a:t>
            </a:fld>
            <a:endParaRPr lang="fr-FR"/>
          </a:p>
        </p:txBody>
      </p:sp>
      <p:sp>
        <p:nvSpPr>
          <p:cNvPr id="6" name="Espace réservé du pied de page 5">
            <a:extLst>
              <a:ext uri="{FF2B5EF4-FFF2-40B4-BE49-F238E27FC236}">
                <a16:creationId xmlns:a16="http://schemas.microsoft.com/office/drawing/2014/main" id="{15028C79-61B7-48B0-96F9-FCF7034FCBD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C149A9C9-70F4-BE3F-8587-878C62A5610C}"/>
              </a:ext>
            </a:extLst>
          </p:cNvPr>
          <p:cNvSpPr>
            <a:spLocks noGrp="1"/>
          </p:cNvSpPr>
          <p:nvPr>
            <p:ph type="sldNum" sz="quarter" idx="12"/>
          </p:nvPr>
        </p:nvSpPr>
        <p:spPr/>
        <p:txBody>
          <a:bodyPr/>
          <a:lstStyle/>
          <a:p>
            <a:fld id="{A7F4EB32-74DA-47C9-8027-083A520AA73B}" type="slidenum">
              <a:rPr lang="fr-FR" smtClean="0"/>
              <a:t>‹N°›</a:t>
            </a:fld>
            <a:endParaRPr lang="fr-FR"/>
          </a:p>
        </p:txBody>
      </p:sp>
    </p:spTree>
    <p:extLst>
      <p:ext uri="{BB962C8B-B14F-4D97-AF65-F5344CB8AC3E}">
        <p14:creationId xmlns:p14="http://schemas.microsoft.com/office/powerpoint/2010/main" val="42473836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5A1422F0-4EF1-7A3D-F928-4381A0B646F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B4B946EE-57A8-E30C-72D2-90A41BAC92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12537BD-534F-0462-1C13-947F413B37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8C4B84-5D93-418D-A473-1A1AABF7E462}" type="datetimeFigureOut">
              <a:rPr lang="fr-FR" smtClean="0"/>
              <a:t>03/03/2023</a:t>
            </a:fld>
            <a:endParaRPr lang="fr-FR"/>
          </a:p>
        </p:txBody>
      </p:sp>
      <p:sp>
        <p:nvSpPr>
          <p:cNvPr id="5" name="Espace réservé du pied de page 4">
            <a:extLst>
              <a:ext uri="{FF2B5EF4-FFF2-40B4-BE49-F238E27FC236}">
                <a16:creationId xmlns:a16="http://schemas.microsoft.com/office/drawing/2014/main" id="{FE898299-197E-F708-32AB-DADD570EE5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358D7A62-4609-E2A6-CE5D-22ACD3C0141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F4EB32-74DA-47C9-8027-083A520AA73B}" type="slidenum">
              <a:rPr lang="fr-FR" smtClean="0"/>
              <a:t>‹N°›</a:t>
            </a:fld>
            <a:endParaRPr lang="fr-FR"/>
          </a:p>
        </p:txBody>
      </p:sp>
    </p:spTree>
    <p:extLst>
      <p:ext uri="{BB962C8B-B14F-4D97-AF65-F5344CB8AC3E}">
        <p14:creationId xmlns:p14="http://schemas.microsoft.com/office/powerpoint/2010/main" val="32241657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FR"/>
              <a:t>‹N°›</a:t>
            </a:fld>
            <a:endParaRPr/>
          </a:p>
        </p:txBody>
      </p:sp>
    </p:spTree>
    <p:extLst>
      <p:ext uri="{BB962C8B-B14F-4D97-AF65-F5344CB8AC3E}">
        <p14:creationId xmlns:p14="http://schemas.microsoft.com/office/powerpoint/2010/main" val="263889396"/>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comments" Target="../comments/commen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comments" Target="../comments/comment6.xml"/><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comments" Target="../comments/comment7.xml"/></Relationships>
</file>

<file path=ppt/slides/_rels/slide2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comments" Target="../comments/commen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comments" Target="../comments/comment3.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rgbClr val="D3FAE7"/>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3D55535-8F9D-7BD2-6090-60A15F861583}"/>
              </a:ext>
            </a:extLst>
          </p:cNvPr>
          <p:cNvSpPr>
            <a:spLocks noGrp="1"/>
          </p:cNvSpPr>
          <p:nvPr>
            <p:ph type="ctrTitle"/>
          </p:nvPr>
        </p:nvSpPr>
        <p:spPr>
          <a:xfrm>
            <a:off x="666750" y="1293813"/>
            <a:ext cx="10858500" cy="2387600"/>
          </a:xfrm>
        </p:spPr>
        <p:txBody>
          <a:bodyPr>
            <a:noAutofit/>
          </a:bodyPr>
          <a:lstStyle/>
          <a:p>
            <a:r>
              <a:rPr lang="en-US" sz="4800" dirty="0">
                <a:solidFill>
                  <a:srgbClr val="004B84"/>
                </a:solidFill>
                <a:latin typeface="Montserrat" panose="00000500000000000000" pitchFamily="2" charset="0"/>
              </a:rPr>
              <a:t>C</a:t>
            </a:r>
            <a:r>
              <a:rPr lang="en-US" sz="4800" b="0" i="0" dirty="0">
                <a:solidFill>
                  <a:srgbClr val="004B84"/>
                </a:solidFill>
                <a:effectLst/>
                <a:latin typeface="Montserrat" panose="00000500000000000000" pitchFamily="2" charset="0"/>
              </a:rPr>
              <a:t>hildren home unattended polysomnography: feasibility, quality and patients and caregivers' satisfaction</a:t>
            </a:r>
            <a:endParaRPr lang="fr-FR" sz="4800" dirty="0">
              <a:solidFill>
                <a:srgbClr val="004B84"/>
              </a:solidFill>
            </a:endParaRPr>
          </a:p>
        </p:txBody>
      </p:sp>
      <p:sp>
        <p:nvSpPr>
          <p:cNvPr id="3" name="Sous-titre 2">
            <a:extLst>
              <a:ext uri="{FF2B5EF4-FFF2-40B4-BE49-F238E27FC236}">
                <a16:creationId xmlns:a16="http://schemas.microsoft.com/office/drawing/2014/main" id="{2AD135ED-CABB-8183-0F38-909BD0227948}"/>
              </a:ext>
            </a:extLst>
          </p:cNvPr>
          <p:cNvSpPr>
            <a:spLocks noGrp="1"/>
          </p:cNvSpPr>
          <p:nvPr>
            <p:ph type="subTitle" idx="1"/>
          </p:nvPr>
        </p:nvSpPr>
        <p:spPr>
          <a:xfrm>
            <a:off x="1524000" y="3681413"/>
            <a:ext cx="5686697" cy="1655762"/>
          </a:xfrm>
        </p:spPr>
        <p:txBody>
          <a:bodyPr>
            <a:normAutofit/>
          </a:bodyPr>
          <a:lstStyle/>
          <a:p>
            <a:r>
              <a:rPr lang="fr-FR" b="1" dirty="0">
                <a:solidFill>
                  <a:srgbClr val="084886"/>
                </a:solidFill>
                <a:latin typeface="Calibri" panose="020F0502020204030204" pitchFamily="34" charset="0"/>
              </a:rPr>
              <a:t>Maria-Antonia QUERA SALVA, MD-PhD</a:t>
            </a:r>
          </a:p>
          <a:p>
            <a:r>
              <a:rPr lang="fr-FR" sz="2000" i="1" dirty="0">
                <a:solidFill>
                  <a:srgbClr val="084886"/>
                </a:solidFill>
                <a:latin typeface="Calibri" panose="020F0502020204030204" pitchFamily="34" charset="0"/>
              </a:rPr>
              <a:t>UPNOS, Garches, France </a:t>
            </a:r>
          </a:p>
          <a:p>
            <a:r>
              <a:rPr lang="fr-FR" sz="2000" i="1" dirty="0">
                <a:solidFill>
                  <a:srgbClr val="084886"/>
                </a:solidFill>
                <a:latin typeface="Calibri" panose="020F0502020204030204" pitchFamily="34" charset="0"/>
              </a:rPr>
              <a:t>AdSalutem, Barcelona, Spain </a:t>
            </a:r>
          </a:p>
          <a:p>
            <a:endParaRPr lang="fr-FR" dirty="0"/>
          </a:p>
        </p:txBody>
      </p:sp>
      <p:pic>
        <p:nvPicPr>
          <p:cNvPr id="1026" name="Picture 2" descr="ISDA Logo White">
            <a:extLst>
              <a:ext uri="{FF2B5EF4-FFF2-40B4-BE49-F238E27FC236}">
                <a16:creationId xmlns:a16="http://schemas.microsoft.com/office/drawing/2014/main" id="{DF730FC3-B3F0-83B5-3730-3118EBF124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51900" y="4930775"/>
            <a:ext cx="3048000" cy="18288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4990E0DC-7D37-D947-525B-BCE0F66FA4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2079" y="5564187"/>
            <a:ext cx="1620126" cy="810064"/>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descr="logo">
            <a:extLst>
              <a:ext uri="{FF2B5EF4-FFF2-40B4-BE49-F238E27FC236}">
                <a16:creationId xmlns:a16="http://schemas.microsoft.com/office/drawing/2014/main" id="{45D18859-F2B4-7919-4A63-6061FE61B60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80409" y="5819557"/>
            <a:ext cx="2253058" cy="628650"/>
          </a:xfrm>
          <a:prstGeom prst="rect">
            <a:avLst/>
          </a:prstGeom>
          <a:noFill/>
          <a:extLst>
            <a:ext uri="{909E8E84-426E-40DD-AFC4-6F175D3DCCD1}">
              <a14:hiddenFill xmlns:a14="http://schemas.microsoft.com/office/drawing/2010/main">
                <a:solidFill>
                  <a:srgbClr val="FFFFFF"/>
                </a:solidFill>
              </a14:hiddenFill>
            </a:ext>
          </a:extLst>
        </p:spPr>
      </p:pic>
      <p:sp>
        <p:nvSpPr>
          <p:cNvPr id="4" name="ZoneTexte 3">
            <a:extLst>
              <a:ext uri="{FF2B5EF4-FFF2-40B4-BE49-F238E27FC236}">
                <a16:creationId xmlns:a16="http://schemas.microsoft.com/office/drawing/2014/main" id="{45D26B4F-2366-065D-F070-D870E258AB8A}"/>
              </a:ext>
            </a:extLst>
          </p:cNvPr>
          <p:cNvSpPr txBox="1"/>
          <p:nvPr/>
        </p:nvSpPr>
        <p:spPr>
          <a:xfrm>
            <a:off x="7210697" y="3681413"/>
            <a:ext cx="4796518" cy="3508653"/>
          </a:xfrm>
          <a:prstGeom prst="rect">
            <a:avLst/>
          </a:prstGeom>
          <a:noFill/>
        </p:spPr>
        <p:txBody>
          <a:bodyPr wrap="square" rtlCol="0">
            <a:spAutoFit/>
          </a:bodyPr>
          <a:lstStyle/>
          <a:p>
            <a:r>
              <a:rPr lang="en-US" sz="2400" b="1" dirty="0">
                <a:solidFill>
                  <a:srgbClr val="084886"/>
                </a:solidFill>
                <a:latin typeface="Calibri" panose="020F0502020204030204" pitchFamily="34" charset="0"/>
              </a:rPr>
              <a:t>Rebecca SAUVAGNAC MD Sleep Med and Child  Physiatrist</a:t>
            </a:r>
          </a:p>
          <a:p>
            <a:r>
              <a:rPr lang="en-US" sz="2400" b="1" dirty="0">
                <a:solidFill>
                  <a:srgbClr val="084886"/>
                </a:solidFill>
                <a:latin typeface="Calibri" panose="020F0502020204030204" pitchFamily="34" charset="0"/>
              </a:rPr>
              <a:t>Robert CILVETI MD Sleep </a:t>
            </a:r>
            <a:r>
              <a:rPr lang="en-US" sz="2400" b="1">
                <a:solidFill>
                  <a:srgbClr val="084886"/>
                </a:solidFill>
                <a:latin typeface="Calibri" panose="020F0502020204030204" pitchFamily="34" charset="0"/>
              </a:rPr>
              <a:t>Med and Pediatrician</a:t>
            </a:r>
            <a:endParaRPr lang="en-US" sz="2400" b="1" dirty="0">
              <a:solidFill>
                <a:srgbClr val="084886"/>
              </a:solidFill>
              <a:latin typeface="Calibri" panose="020F0502020204030204" pitchFamily="34" charset="0"/>
            </a:endParaRPr>
          </a:p>
          <a:p>
            <a:r>
              <a:rPr lang="en-US" sz="2400" b="1" dirty="0">
                <a:solidFill>
                  <a:srgbClr val="084886"/>
                </a:solidFill>
                <a:latin typeface="Calibri" panose="020F0502020204030204" pitchFamily="34" charset="0"/>
              </a:rPr>
              <a:t>Rina RAVIV Neuropsychologist</a:t>
            </a:r>
          </a:p>
          <a:p>
            <a:r>
              <a:rPr lang="en-US" sz="2400" b="1" dirty="0">
                <a:solidFill>
                  <a:srgbClr val="084886"/>
                </a:solidFill>
                <a:latin typeface="Calibri" panose="020F0502020204030204" pitchFamily="34" charset="0"/>
              </a:rPr>
              <a:t>Anna MILLET Psychologist</a:t>
            </a:r>
          </a:p>
          <a:p>
            <a:r>
              <a:rPr lang="en-US" sz="2400" b="1" dirty="0">
                <a:solidFill>
                  <a:srgbClr val="084886"/>
                </a:solidFill>
                <a:latin typeface="Calibri" panose="020F0502020204030204" pitchFamily="34" charset="0"/>
              </a:rPr>
              <a:t>Ana NARCISO Sleep Technologist</a:t>
            </a:r>
          </a:p>
          <a:p>
            <a:endParaRPr lang="fr-FR" dirty="0"/>
          </a:p>
          <a:p>
            <a:endParaRPr lang="fr-FR" dirty="0"/>
          </a:p>
          <a:p>
            <a:endParaRPr lang="fr-FR" dirty="0"/>
          </a:p>
        </p:txBody>
      </p:sp>
    </p:spTree>
    <p:extLst>
      <p:ext uri="{BB962C8B-B14F-4D97-AF65-F5344CB8AC3E}">
        <p14:creationId xmlns:p14="http://schemas.microsoft.com/office/powerpoint/2010/main" val="7036874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Shape 164"/>
        <p:cNvGrpSpPr/>
        <p:nvPr/>
      </p:nvGrpSpPr>
      <p:grpSpPr>
        <a:xfrm>
          <a:off x="0" y="0"/>
          <a:ext cx="0" cy="0"/>
          <a:chOff x="0" y="0"/>
          <a:chExt cx="0" cy="0"/>
        </a:xfrm>
      </p:grpSpPr>
      <p:sp>
        <p:nvSpPr>
          <p:cNvPr id="165" name="Google Shape;165;p2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166" name="Google Shape;166;p21"/>
          <p:cNvSpPr txBox="1">
            <a:spLocks noGrp="1"/>
          </p:cNvSpPr>
          <p:nvPr>
            <p:ph type="title"/>
          </p:nvPr>
        </p:nvSpPr>
        <p:spPr>
          <a:xfrm>
            <a:off x="457200" y="311085"/>
            <a:ext cx="7208933" cy="819215"/>
          </a:xfrm>
          <a:prstGeom prst="rect">
            <a:avLst/>
          </a:prstGeom>
          <a:solidFill>
            <a:srgbClr val="2F5496"/>
          </a:solidFill>
          <a:ln w="9525" cap="flat" cmpd="sng">
            <a:solidFill>
              <a:schemeClr val="accent1"/>
            </a:solidFill>
            <a:prstDash val="solid"/>
            <a:round/>
            <a:headEnd type="none" w="sm" len="sm"/>
            <a:tailEnd type="none" w="sm" len="sm"/>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FFFFFF"/>
              </a:buClr>
              <a:buSzPts val="4000"/>
              <a:buFont typeface="Calibri"/>
              <a:buNone/>
            </a:pPr>
            <a:r>
              <a:rPr lang="fr-FR" sz="4000">
                <a:solidFill>
                  <a:srgbClr val="FFFFFF"/>
                </a:solidFill>
              </a:rPr>
              <a:t>Home Polysomnography (H-PSG)</a:t>
            </a:r>
            <a:endParaRPr sz="4000"/>
          </a:p>
        </p:txBody>
      </p:sp>
      <p:sp>
        <p:nvSpPr>
          <p:cNvPr id="167" name="Google Shape;167;p21"/>
          <p:cNvSpPr txBox="1">
            <a:spLocks noGrp="1"/>
          </p:cNvSpPr>
          <p:nvPr>
            <p:ph type="body" idx="1"/>
          </p:nvPr>
        </p:nvSpPr>
        <p:spPr>
          <a:xfrm>
            <a:off x="300417" y="1755072"/>
            <a:ext cx="7676634" cy="4422088"/>
          </a:xfrm>
          <a:prstGeom prst="rect">
            <a:avLst/>
          </a:prstGeom>
          <a:noFill/>
          <a:ln>
            <a:noFill/>
          </a:ln>
        </p:spPr>
        <p:txBody>
          <a:bodyPr spcFirstLastPara="1" wrap="square" lIns="91425" tIns="45700" rIns="91425" bIns="45700" anchor="t" anchorCtr="0">
            <a:noAutofit/>
          </a:bodyPr>
          <a:lstStyle/>
          <a:p>
            <a:pPr marL="228600" lvl="0" indent="-228600" algn="l" rtl="0">
              <a:lnSpc>
                <a:spcPct val="100000"/>
              </a:lnSpc>
              <a:spcBef>
                <a:spcPts val="0"/>
              </a:spcBef>
              <a:spcAft>
                <a:spcPts val="600"/>
              </a:spcAft>
              <a:buClr>
                <a:schemeClr val="dk1"/>
              </a:buClr>
              <a:buSzPts val="2400"/>
              <a:buChar char="•"/>
            </a:pPr>
            <a:r>
              <a:rPr lang="fr-FR" sz="2400" dirty="0" err="1"/>
              <a:t>Monitored</a:t>
            </a:r>
            <a:r>
              <a:rPr lang="fr-FR" sz="2400" dirty="0"/>
              <a:t> EEG</a:t>
            </a:r>
            <a:r>
              <a:rPr lang="fr-FR" sz="2400" baseline="30000" dirty="0"/>
              <a:t>*</a:t>
            </a:r>
            <a:r>
              <a:rPr lang="fr-FR" sz="2400" dirty="0"/>
              <a:t> (F4, F3, C4, C3, O2, O1 </a:t>
            </a:r>
            <a:r>
              <a:rPr lang="fr-FR" sz="2400" dirty="0" err="1"/>
              <a:t>relied</a:t>
            </a:r>
            <a:r>
              <a:rPr lang="fr-FR" sz="2400" dirty="0"/>
              <a:t> to </a:t>
            </a:r>
            <a:r>
              <a:rPr lang="fr-FR" sz="2400" dirty="0" err="1"/>
              <a:t>contralateral</a:t>
            </a:r>
            <a:r>
              <a:rPr lang="fr-FR" sz="2400" dirty="0"/>
              <a:t> </a:t>
            </a:r>
            <a:r>
              <a:rPr lang="fr-FR" sz="2400" dirty="0" err="1"/>
              <a:t>mastoid</a:t>
            </a:r>
            <a:r>
              <a:rPr lang="fr-FR" sz="2400" dirty="0"/>
              <a:t> </a:t>
            </a:r>
            <a:r>
              <a:rPr lang="fr-FR" sz="2400" dirty="0" err="1"/>
              <a:t>electrodes</a:t>
            </a:r>
            <a:r>
              <a:rPr lang="fr-FR" sz="2400" dirty="0"/>
              <a:t>)</a:t>
            </a:r>
          </a:p>
          <a:p>
            <a:pPr marL="228600" lvl="0" indent="-228600" algn="l" rtl="0">
              <a:lnSpc>
                <a:spcPct val="100000"/>
              </a:lnSpc>
              <a:spcBef>
                <a:spcPts val="0"/>
              </a:spcBef>
              <a:spcAft>
                <a:spcPts val="600"/>
              </a:spcAft>
              <a:buClr>
                <a:schemeClr val="dk1"/>
              </a:buClr>
              <a:buSzPts val="2400"/>
              <a:buChar char="•"/>
            </a:pPr>
            <a:r>
              <a:rPr lang="fr-FR" sz="2400" dirty="0"/>
              <a:t>2 EOG</a:t>
            </a:r>
          </a:p>
          <a:p>
            <a:pPr marL="228600" lvl="0" indent="-228600" algn="l" rtl="0">
              <a:lnSpc>
                <a:spcPct val="100000"/>
              </a:lnSpc>
              <a:spcBef>
                <a:spcPts val="0"/>
              </a:spcBef>
              <a:spcAft>
                <a:spcPts val="600"/>
              </a:spcAft>
              <a:buClr>
                <a:schemeClr val="dk1"/>
              </a:buClr>
              <a:buSzPts val="2400"/>
              <a:buChar char="•"/>
            </a:pPr>
            <a:r>
              <a:rPr lang="fr-FR" sz="2400" dirty="0"/>
              <a:t>Chin and legs EMG, ECG</a:t>
            </a:r>
          </a:p>
          <a:p>
            <a:pPr marL="228600" lvl="0" indent="-228600" algn="l" rtl="0">
              <a:lnSpc>
                <a:spcPct val="100000"/>
              </a:lnSpc>
              <a:spcBef>
                <a:spcPts val="0"/>
              </a:spcBef>
              <a:spcAft>
                <a:spcPts val="600"/>
              </a:spcAft>
              <a:buClr>
                <a:schemeClr val="dk1"/>
              </a:buClr>
              <a:buSzPts val="2400"/>
              <a:buChar char="•"/>
            </a:pPr>
            <a:r>
              <a:rPr lang="fr-FR" sz="2400" dirty="0"/>
              <a:t>Nasal </a:t>
            </a:r>
            <a:r>
              <a:rPr lang="fr-FR" sz="2400" dirty="0" err="1"/>
              <a:t>airflow</a:t>
            </a:r>
            <a:r>
              <a:rPr lang="fr-FR" sz="2400" dirty="0"/>
              <a:t> and thermistors</a:t>
            </a:r>
          </a:p>
          <a:p>
            <a:pPr marL="228600" lvl="0" indent="-228600" algn="l" rtl="0">
              <a:lnSpc>
                <a:spcPct val="100000"/>
              </a:lnSpc>
              <a:spcBef>
                <a:spcPts val="0"/>
              </a:spcBef>
              <a:spcAft>
                <a:spcPts val="600"/>
              </a:spcAft>
              <a:buClr>
                <a:schemeClr val="dk1"/>
              </a:buClr>
              <a:buSzPts val="2400"/>
              <a:buChar char="•"/>
            </a:pPr>
            <a:r>
              <a:rPr lang="fr-FR" sz="2400" dirty="0" err="1"/>
              <a:t>Respiratory</a:t>
            </a:r>
            <a:r>
              <a:rPr lang="fr-FR" sz="2400" dirty="0"/>
              <a:t> inductance </a:t>
            </a:r>
            <a:r>
              <a:rPr lang="fr-FR" sz="2400" dirty="0" err="1"/>
              <a:t>plethysmography</a:t>
            </a:r>
            <a:r>
              <a:rPr lang="fr-FR" sz="2400" dirty="0"/>
              <a:t>  (RIP) of </a:t>
            </a:r>
            <a:r>
              <a:rPr lang="fr-FR" sz="2400" dirty="0" err="1"/>
              <a:t>chest</a:t>
            </a:r>
            <a:r>
              <a:rPr lang="fr-FR" sz="2400" dirty="0"/>
              <a:t> and abdominal </a:t>
            </a:r>
            <a:r>
              <a:rPr lang="fr-FR" sz="2400" dirty="0" err="1"/>
              <a:t>movement</a:t>
            </a:r>
            <a:endParaRPr lang="fr-FR" sz="2400" dirty="0"/>
          </a:p>
          <a:p>
            <a:pPr marL="228600" lvl="0" indent="-228600" algn="l" rtl="0">
              <a:lnSpc>
                <a:spcPct val="100000"/>
              </a:lnSpc>
              <a:spcBef>
                <a:spcPts val="0"/>
              </a:spcBef>
              <a:spcAft>
                <a:spcPts val="600"/>
              </a:spcAft>
              <a:buClr>
                <a:schemeClr val="dk1"/>
              </a:buClr>
              <a:buSzPts val="2400"/>
              <a:buChar char="•"/>
            </a:pPr>
            <a:r>
              <a:rPr lang="fr-FR" sz="2400" dirty="0"/>
              <a:t>SaO2</a:t>
            </a:r>
          </a:p>
          <a:p>
            <a:pPr marL="228600" lvl="0" indent="-228600" algn="l" rtl="0">
              <a:lnSpc>
                <a:spcPct val="100000"/>
              </a:lnSpc>
              <a:spcBef>
                <a:spcPts val="0"/>
              </a:spcBef>
              <a:spcAft>
                <a:spcPts val="600"/>
              </a:spcAft>
              <a:buClr>
                <a:schemeClr val="dk1"/>
              </a:buClr>
              <a:buSzPts val="2400"/>
              <a:buChar char="•"/>
            </a:pPr>
            <a:r>
              <a:rPr lang="fr-FR" sz="2400" dirty="0"/>
              <a:t>Audio</a:t>
            </a:r>
          </a:p>
          <a:p>
            <a:pPr marL="228600" lvl="0" indent="-228600" algn="l" rtl="0">
              <a:lnSpc>
                <a:spcPct val="100000"/>
              </a:lnSpc>
              <a:spcBef>
                <a:spcPts val="0"/>
              </a:spcBef>
              <a:spcAft>
                <a:spcPts val="600"/>
              </a:spcAft>
              <a:buClr>
                <a:schemeClr val="dk1"/>
              </a:buClr>
              <a:buSzPts val="2400"/>
              <a:buChar char="•"/>
            </a:pPr>
            <a:r>
              <a:rPr lang="fr-FR" sz="2400" dirty="0"/>
              <a:t>Position/</a:t>
            </a:r>
            <a:r>
              <a:rPr lang="fr-FR" sz="2400" dirty="0" err="1"/>
              <a:t>movement</a:t>
            </a:r>
            <a:endParaRPr sz="2400" dirty="0"/>
          </a:p>
          <a:p>
            <a:pPr marL="0" lvl="0" indent="0" algn="l" rtl="0">
              <a:lnSpc>
                <a:spcPct val="100000"/>
              </a:lnSpc>
              <a:spcBef>
                <a:spcPts val="0"/>
              </a:spcBef>
              <a:spcAft>
                <a:spcPts val="600"/>
              </a:spcAft>
              <a:buClr>
                <a:schemeClr val="dk1"/>
              </a:buClr>
              <a:buSzPts val="2400"/>
              <a:buNone/>
            </a:pPr>
            <a:r>
              <a:rPr lang="fr-FR" sz="2400" dirty="0">
                <a:latin typeface="Calibri"/>
                <a:ea typeface="Calibri"/>
                <a:cs typeface="Calibri"/>
                <a:sym typeface="Calibri"/>
              </a:rPr>
              <a:t>*The EEG </a:t>
            </a:r>
            <a:r>
              <a:rPr lang="fr-FR" sz="2400" dirty="0" err="1">
                <a:latin typeface="Calibri"/>
                <a:ea typeface="Calibri"/>
                <a:cs typeface="Calibri"/>
                <a:sym typeface="Calibri"/>
              </a:rPr>
              <a:t>electrodes</a:t>
            </a:r>
            <a:r>
              <a:rPr lang="fr-FR" sz="2400" dirty="0">
                <a:latin typeface="Calibri"/>
                <a:ea typeface="Calibri"/>
                <a:cs typeface="Calibri"/>
                <a:sym typeface="Calibri"/>
              </a:rPr>
              <a:t> </a:t>
            </a:r>
            <a:r>
              <a:rPr lang="fr-FR" sz="2400" dirty="0" err="1">
                <a:latin typeface="Calibri"/>
                <a:ea typeface="Calibri"/>
                <a:cs typeface="Calibri"/>
                <a:sym typeface="Calibri"/>
              </a:rPr>
              <a:t>were</a:t>
            </a:r>
            <a:r>
              <a:rPr lang="fr-FR" sz="2400" dirty="0">
                <a:latin typeface="Calibri"/>
                <a:ea typeface="Calibri"/>
                <a:cs typeface="Calibri"/>
                <a:sym typeface="Calibri"/>
              </a:rPr>
              <a:t> </a:t>
            </a:r>
            <a:r>
              <a:rPr lang="fr-FR" sz="2400" dirty="0" err="1">
                <a:latin typeface="Calibri"/>
                <a:ea typeface="Calibri"/>
                <a:cs typeface="Calibri"/>
                <a:sym typeface="Calibri"/>
              </a:rPr>
              <a:t>protected</a:t>
            </a:r>
            <a:r>
              <a:rPr lang="fr-FR" sz="2400" dirty="0">
                <a:latin typeface="Calibri"/>
                <a:ea typeface="Calibri"/>
                <a:cs typeface="Calibri"/>
                <a:sym typeface="Calibri"/>
              </a:rPr>
              <a:t> by a net </a:t>
            </a:r>
            <a:r>
              <a:rPr lang="fr-FR" sz="2400" dirty="0" err="1">
                <a:latin typeface="Calibri"/>
                <a:ea typeface="Calibri"/>
                <a:cs typeface="Calibri"/>
                <a:sym typeface="Calibri"/>
              </a:rPr>
              <a:t>around</a:t>
            </a:r>
            <a:r>
              <a:rPr lang="fr-FR" sz="2400" dirty="0">
                <a:latin typeface="Calibri"/>
                <a:ea typeface="Calibri"/>
                <a:cs typeface="Calibri"/>
                <a:sym typeface="Calibri"/>
              </a:rPr>
              <a:t> the </a:t>
            </a:r>
            <a:r>
              <a:rPr lang="fr-FR" sz="2400" dirty="0" err="1">
                <a:latin typeface="Calibri"/>
                <a:ea typeface="Calibri"/>
                <a:cs typeface="Calibri"/>
                <a:sym typeface="Calibri"/>
              </a:rPr>
              <a:t>head</a:t>
            </a:r>
            <a:r>
              <a:rPr lang="fr-FR" sz="2400" dirty="0">
                <a:latin typeface="Calibri"/>
                <a:ea typeface="Calibri"/>
                <a:cs typeface="Calibri"/>
                <a:sym typeface="Calibri"/>
              </a:rPr>
              <a:t> and a band over </a:t>
            </a:r>
            <a:r>
              <a:rPr lang="fr-FR" sz="2400" dirty="0" err="1">
                <a:latin typeface="Calibri"/>
                <a:ea typeface="Calibri"/>
                <a:cs typeface="Calibri"/>
                <a:sym typeface="Calibri"/>
              </a:rPr>
              <a:t>it</a:t>
            </a:r>
            <a:endParaRPr sz="2400" dirty="0">
              <a:latin typeface="Calibri"/>
              <a:ea typeface="Calibri"/>
              <a:cs typeface="Calibri"/>
              <a:sym typeface="Calibri"/>
            </a:endParaRPr>
          </a:p>
        </p:txBody>
      </p:sp>
      <p:pic>
        <p:nvPicPr>
          <p:cNvPr id="172" name="Google Shape;172;p21"/>
          <p:cNvPicPr preferRelativeResize="0"/>
          <p:nvPr/>
        </p:nvPicPr>
        <p:blipFill rotWithShape="1">
          <a:blip r:embed="rId3">
            <a:alphaModFix/>
          </a:blip>
          <a:srcRect/>
          <a:stretch/>
        </p:blipFill>
        <p:spPr>
          <a:xfrm>
            <a:off x="8123331" y="1672907"/>
            <a:ext cx="3986061" cy="5102928"/>
          </a:xfrm>
          <a:prstGeom prst="rect">
            <a:avLst/>
          </a:prstGeom>
          <a:noFill/>
          <a:ln>
            <a:noFill/>
          </a:ln>
        </p:spPr>
      </p:pic>
      <p:sp>
        <p:nvSpPr>
          <p:cNvPr id="2" name="Google Shape;148;p19">
            <a:extLst>
              <a:ext uri="{FF2B5EF4-FFF2-40B4-BE49-F238E27FC236}">
                <a16:creationId xmlns:a16="http://schemas.microsoft.com/office/drawing/2014/main" id="{3BE78BF1-B47D-CF22-EE7A-2E373AE25B5F}"/>
              </a:ext>
            </a:extLst>
          </p:cNvPr>
          <p:cNvSpPr/>
          <p:nvPr/>
        </p:nvSpPr>
        <p:spPr>
          <a:xfrm rot="10800000" flipH="1">
            <a:off x="-4" y="0"/>
            <a:ext cx="12192003" cy="1590742"/>
          </a:xfrm>
          <a:prstGeom prst="rect">
            <a:avLst/>
          </a:prstGeom>
          <a:gradFill flip="none" rotWithShape="1">
            <a:gsLst>
              <a:gs pos="33000">
                <a:srgbClr val="BCE7D3"/>
              </a:gs>
              <a:gs pos="58000">
                <a:srgbClr val="D3FAE7"/>
              </a:gs>
            </a:gsLst>
            <a:lin ang="0" scaled="1"/>
            <a:tileRect/>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fr-FR" sz="1800" b="0" i="0" u="none" strike="noStrike" kern="0" cap="none" spc="0" normalizeH="0" baseline="0" noProof="0" dirty="0">
              <a:ln>
                <a:noFill/>
              </a:ln>
              <a:solidFill>
                <a:srgbClr val="FFFFFF"/>
              </a:solidFill>
              <a:effectLst/>
              <a:uLnTx/>
              <a:uFillTx/>
              <a:latin typeface="Calibri"/>
              <a:ea typeface="Calibri"/>
              <a:cs typeface="Calibri"/>
              <a:sym typeface="Calibri"/>
            </a:endParaRPr>
          </a:p>
        </p:txBody>
      </p:sp>
      <p:sp>
        <p:nvSpPr>
          <p:cNvPr id="3" name="Google Shape;151;p19">
            <a:extLst>
              <a:ext uri="{FF2B5EF4-FFF2-40B4-BE49-F238E27FC236}">
                <a16:creationId xmlns:a16="http://schemas.microsoft.com/office/drawing/2014/main" id="{6199BCF7-D0BD-B224-D3D2-9FFFA6D4208F}"/>
              </a:ext>
            </a:extLst>
          </p:cNvPr>
          <p:cNvSpPr txBox="1">
            <a:spLocks/>
          </p:cNvSpPr>
          <p:nvPr/>
        </p:nvSpPr>
        <p:spPr>
          <a:xfrm>
            <a:off x="790556" y="334775"/>
            <a:ext cx="9895951" cy="1033669"/>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rgbClr val="FFFFFF"/>
              </a:buClr>
              <a:buSzPts val="4000"/>
            </a:pPr>
            <a:r>
              <a:rPr lang="fr-FR" b="1" kern="0" dirty="0">
                <a:solidFill>
                  <a:srgbClr val="004B84"/>
                </a:solidFill>
              </a:rPr>
              <a:t>Data </a:t>
            </a:r>
            <a:r>
              <a:rPr lang="fr-FR" b="1" kern="0" dirty="0" err="1">
                <a:solidFill>
                  <a:srgbClr val="004B84"/>
                </a:solidFill>
              </a:rPr>
              <a:t>retrieved</a:t>
            </a:r>
            <a:r>
              <a:rPr lang="fr-FR" b="1" kern="0" dirty="0">
                <a:solidFill>
                  <a:srgbClr val="004B84"/>
                </a:solidFill>
              </a:rPr>
              <a:t> </a:t>
            </a:r>
            <a:r>
              <a:rPr lang="fr-FR" b="1" kern="0" dirty="0" err="1">
                <a:solidFill>
                  <a:srgbClr val="004B84"/>
                </a:solidFill>
              </a:rPr>
              <a:t>from</a:t>
            </a:r>
            <a:r>
              <a:rPr lang="fr-FR" b="1" kern="0" dirty="0">
                <a:solidFill>
                  <a:srgbClr val="004B84"/>
                </a:solidFill>
              </a:rPr>
              <a:t> H-PSG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Shape 177"/>
        <p:cNvGrpSpPr/>
        <p:nvPr/>
      </p:nvGrpSpPr>
      <p:grpSpPr>
        <a:xfrm>
          <a:off x="0" y="0"/>
          <a:ext cx="0" cy="0"/>
          <a:chOff x="0" y="0"/>
          <a:chExt cx="0" cy="0"/>
        </a:xfrm>
      </p:grpSpPr>
      <p:sp>
        <p:nvSpPr>
          <p:cNvPr id="178" name="Google Shape;178;p2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179" name="Google Shape;179;p22"/>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180" name="Google Shape;180;p22"/>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181" name="Google Shape;181;p22"/>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182" name="Google Shape;182;p22"/>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183" name="Google Shape;183;p22"/>
          <p:cNvSpPr txBox="1">
            <a:spLocks noGrp="1"/>
          </p:cNvSpPr>
          <p:nvPr>
            <p:ph type="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4000"/>
              <a:buFont typeface="Calibri"/>
              <a:buNone/>
            </a:pPr>
            <a:r>
              <a:rPr lang="fr-FR" sz="4000">
                <a:solidFill>
                  <a:srgbClr val="FFFFFF"/>
                </a:solidFill>
              </a:rPr>
              <a:t>Home Polysomnography </a:t>
            </a:r>
            <a:endParaRPr sz="4000">
              <a:solidFill>
                <a:srgbClr val="FFFFFF"/>
              </a:solidFill>
            </a:endParaRPr>
          </a:p>
        </p:txBody>
      </p:sp>
      <p:sp>
        <p:nvSpPr>
          <p:cNvPr id="184" name="Google Shape;184;p22"/>
          <p:cNvSpPr txBox="1">
            <a:spLocks noGrp="1"/>
          </p:cNvSpPr>
          <p:nvPr>
            <p:ph type="body" idx="1"/>
          </p:nvPr>
        </p:nvSpPr>
        <p:spPr>
          <a:xfrm>
            <a:off x="206476" y="1622745"/>
            <a:ext cx="11306255" cy="2496410"/>
          </a:xfrm>
          <a:prstGeom prst="rect">
            <a:avLst/>
          </a:prstGeom>
          <a:noFill/>
          <a:ln>
            <a:noFill/>
          </a:ln>
        </p:spPr>
        <p:txBody>
          <a:bodyPr spcFirstLastPara="1" wrap="square" lIns="91425" tIns="45700" rIns="91425" bIns="45700" anchor="ctr" anchorCtr="0">
            <a:noAutofit/>
          </a:bodyPr>
          <a:lstStyle/>
          <a:p>
            <a:pPr marL="228600" lvl="0" indent="-228600" algn="l" rtl="0">
              <a:lnSpc>
                <a:spcPct val="150000"/>
              </a:lnSpc>
              <a:spcBef>
                <a:spcPts val="0"/>
              </a:spcBef>
              <a:spcAft>
                <a:spcPts val="0"/>
              </a:spcAft>
              <a:buClr>
                <a:schemeClr val="dk1"/>
              </a:buClr>
              <a:buSzPts val="2300"/>
              <a:buChar char="•"/>
            </a:pPr>
            <a:r>
              <a:rPr lang="fr-FR" sz="2400" dirty="0">
                <a:latin typeface="Calibri"/>
                <a:ea typeface="Calibri"/>
                <a:cs typeface="Calibri"/>
                <a:sym typeface="Calibri"/>
              </a:rPr>
              <a:t>The </a:t>
            </a:r>
            <a:r>
              <a:rPr lang="fr-FR" sz="2400" dirty="0" err="1">
                <a:latin typeface="Calibri"/>
                <a:ea typeface="Calibri"/>
                <a:cs typeface="Calibri"/>
                <a:sym typeface="Calibri"/>
              </a:rPr>
              <a:t>Noxturnal</a:t>
            </a:r>
            <a:r>
              <a:rPr lang="fr-FR" sz="2400" dirty="0">
                <a:latin typeface="Calibri"/>
                <a:ea typeface="Calibri"/>
                <a:cs typeface="Calibri"/>
                <a:sym typeface="Calibri"/>
              </a:rPr>
              <a:t> software rates signal </a:t>
            </a:r>
            <a:r>
              <a:rPr lang="fr-FR" sz="2400" dirty="0" err="1">
                <a:latin typeface="Calibri"/>
                <a:ea typeface="Calibri"/>
                <a:cs typeface="Calibri"/>
                <a:sym typeface="Calibri"/>
              </a:rPr>
              <a:t>quality</a:t>
            </a:r>
            <a:r>
              <a:rPr lang="fr-FR" sz="2400" dirty="0">
                <a:latin typeface="Calibri"/>
                <a:ea typeface="Calibri"/>
                <a:cs typeface="Calibri"/>
                <a:sym typeface="Calibri"/>
              </a:rPr>
              <a:t> and </a:t>
            </a:r>
            <a:r>
              <a:rPr lang="fr-FR" sz="2400" dirty="0" err="1">
                <a:latin typeface="Calibri"/>
                <a:ea typeface="Calibri"/>
                <a:cs typeface="Calibri"/>
                <a:sym typeface="Calibri"/>
              </a:rPr>
              <a:t>calculates</a:t>
            </a:r>
            <a:r>
              <a:rPr lang="fr-FR" sz="2400" dirty="0">
                <a:latin typeface="Calibri"/>
                <a:ea typeface="Calibri"/>
                <a:cs typeface="Calibri"/>
                <a:sym typeface="Calibri"/>
              </a:rPr>
              <a:t> the percentage of the </a:t>
            </a:r>
            <a:r>
              <a:rPr lang="fr-FR" sz="2400" dirty="0" err="1">
                <a:latin typeface="Calibri"/>
                <a:ea typeface="Calibri"/>
                <a:cs typeface="Calibri"/>
                <a:sym typeface="Calibri"/>
              </a:rPr>
              <a:t>study</a:t>
            </a:r>
            <a:r>
              <a:rPr lang="fr-FR" sz="2400" dirty="0">
                <a:latin typeface="Calibri"/>
                <a:ea typeface="Calibri"/>
                <a:cs typeface="Calibri"/>
                <a:sym typeface="Calibri"/>
              </a:rPr>
              <a:t> for </a:t>
            </a:r>
            <a:r>
              <a:rPr lang="fr-FR" sz="2400" dirty="0" err="1">
                <a:latin typeface="Calibri"/>
                <a:ea typeface="Calibri"/>
                <a:cs typeface="Calibri"/>
                <a:sym typeface="Calibri"/>
              </a:rPr>
              <a:t>which</a:t>
            </a:r>
            <a:r>
              <a:rPr lang="fr-FR" sz="2400" dirty="0">
                <a:latin typeface="Calibri"/>
                <a:ea typeface="Calibri"/>
                <a:cs typeface="Calibri"/>
                <a:sym typeface="Calibri"/>
              </a:rPr>
              <a:t> </a:t>
            </a:r>
            <a:r>
              <a:rPr lang="fr-FR" sz="2400" dirty="0" err="1">
                <a:latin typeface="Calibri"/>
                <a:ea typeface="Calibri"/>
                <a:cs typeface="Calibri"/>
                <a:sym typeface="Calibri"/>
              </a:rPr>
              <a:t>there</a:t>
            </a:r>
            <a:r>
              <a:rPr lang="fr-FR" sz="2400" dirty="0">
                <a:latin typeface="Calibri"/>
                <a:ea typeface="Calibri"/>
                <a:cs typeface="Calibri"/>
                <a:sym typeface="Calibri"/>
              </a:rPr>
              <a:t> </a:t>
            </a:r>
            <a:r>
              <a:rPr lang="fr-FR" sz="2400" dirty="0" err="1">
                <a:latin typeface="Calibri"/>
                <a:ea typeface="Calibri"/>
                <a:cs typeface="Calibri"/>
                <a:sym typeface="Calibri"/>
              </a:rPr>
              <a:t>was</a:t>
            </a:r>
            <a:r>
              <a:rPr lang="fr-FR" sz="2400" dirty="0">
                <a:latin typeface="Calibri"/>
                <a:ea typeface="Calibri"/>
                <a:cs typeface="Calibri"/>
                <a:sym typeface="Calibri"/>
              </a:rPr>
              <a:t> an </a:t>
            </a:r>
            <a:r>
              <a:rPr lang="fr-FR" sz="2400" dirty="0" err="1">
                <a:latin typeface="Calibri"/>
                <a:ea typeface="Calibri"/>
                <a:cs typeface="Calibri"/>
                <a:sym typeface="Calibri"/>
              </a:rPr>
              <a:t>adequate</a:t>
            </a:r>
            <a:r>
              <a:rPr lang="fr-FR" sz="2400" dirty="0">
                <a:latin typeface="Calibri"/>
                <a:ea typeface="Calibri"/>
                <a:cs typeface="Calibri"/>
                <a:sym typeface="Calibri"/>
              </a:rPr>
              <a:t> signal for the </a:t>
            </a:r>
            <a:r>
              <a:rPr lang="fr-FR" sz="2400" b="1" dirty="0" err="1">
                <a:latin typeface="Calibri"/>
                <a:ea typeface="Calibri"/>
                <a:cs typeface="Calibri"/>
                <a:sym typeface="Calibri"/>
              </a:rPr>
              <a:t>oximeter</a:t>
            </a:r>
            <a:r>
              <a:rPr lang="fr-FR" sz="2400" dirty="0">
                <a:latin typeface="Calibri"/>
                <a:ea typeface="Calibri"/>
                <a:cs typeface="Calibri"/>
                <a:sym typeface="Calibri"/>
              </a:rPr>
              <a:t>, </a:t>
            </a:r>
            <a:r>
              <a:rPr lang="fr-FR" sz="2400" b="1" dirty="0" err="1">
                <a:latin typeface="Calibri"/>
                <a:ea typeface="Calibri"/>
                <a:cs typeface="Calibri"/>
                <a:sym typeface="Calibri"/>
              </a:rPr>
              <a:t>airflow</a:t>
            </a:r>
            <a:r>
              <a:rPr lang="fr-FR" sz="2400" dirty="0">
                <a:latin typeface="Calibri"/>
                <a:ea typeface="Calibri"/>
                <a:cs typeface="Calibri"/>
                <a:sym typeface="Calibri"/>
              </a:rPr>
              <a:t>, </a:t>
            </a:r>
            <a:r>
              <a:rPr lang="fr-FR" sz="2400" b="1" dirty="0">
                <a:latin typeface="Calibri"/>
                <a:ea typeface="Calibri"/>
                <a:cs typeface="Calibri"/>
                <a:sym typeface="Calibri"/>
              </a:rPr>
              <a:t>abdominal and </a:t>
            </a:r>
            <a:r>
              <a:rPr lang="fr-FR" sz="2400" b="1" dirty="0" err="1">
                <a:latin typeface="Calibri"/>
                <a:ea typeface="Calibri"/>
                <a:cs typeface="Calibri"/>
                <a:sym typeface="Calibri"/>
              </a:rPr>
              <a:t>thoracic</a:t>
            </a:r>
            <a:r>
              <a:rPr lang="fr-FR" sz="2400" b="1" dirty="0">
                <a:latin typeface="Calibri"/>
                <a:ea typeface="Calibri"/>
                <a:cs typeface="Calibri"/>
                <a:sym typeface="Calibri"/>
              </a:rPr>
              <a:t> </a:t>
            </a:r>
            <a:r>
              <a:rPr lang="fr-FR" sz="2400" b="1" dirty="0" err="1">
                <a:latin typeface="Calibri"/>
                <a:ea typeface="Calibri"/>
                <a:cs typeface="Calibri"/>
                <a:sym typeface="Calibri"/>
              </a:rPr>
              <a:t>respiratory</a:t>
            </a:r>
            <a:r>
              <a:rPr lang="fr-FR" sz="2400" b="1" dirty="0">
                <a:latin typeface="Calibri"/>
                <a:ea typeface="Calibri"/>
                <a:cs typeface="Calibri"/>
                <a:sym typeface="Calibri"/>
              </a:rPr>
              <a:t> effort </a:t>
            </a:r>
            <a:r>
              <a:rPr lang="fr-FR" sz="2400" dirty="0">
                <a:latin typeface="Calibri"/>
                <a:ea typeface="Calibri"/>
                <a:cs typeface="Calibri"/>
                <a:sym typeface="Calibri"/>
              </a:rPr>
              <a:t> and </a:t>
            </a:r>
            <a:r>
              <a:rPr lang="fr-FR" sz="2400" dirty="0" err="1">
                <a:latin typeface="Calibri"/>
                <a:ea typeface="Calibri"/>
                <a:cs typeface="Calibri"/>
                <a:sym typeface="Calibri"/>
              </a:rPr>
              <a:t>generated</a:t>
            </a:r>
            <a:r>
              <a:rPr lang="fr-FR" sz="2400" dirty="0">
                <a:latin typeface="Calibri"/>
                <a:ea typeface="Calibri"/>
                <a:cs typeface="Calibri"/>
                <a:sym typeface="Calibri"/>
              </a:rPr>
              <a:t> an index of </a:t>
            </a:r>
            <a:r>
              <a:rPr lang="fr-FR" sz="2400" dirty="0" err="1">
                <a:latin typeface="Calibri"/>
                <a:ea typeface="Calibri"/>
                <a:cs typeface="Calibri"/>
                <a:sym typeface="Calibri"/>
              </a:rPr>
              <a:t>general</a:t>
            </a:r>
            <a:r>
              <a:rPr lang="fr-FR" sz="2400" dirty="0">
                <a:latin typeface="Calibri"/>
                <a:ea typeface="Calibri"/>
                <a:cs typeface="Calibri"/>
                <a:sym typeface="Calibri"/>
              </a:rPr>
              <a:t> </a:t>
            </a:r>
            <a:r>
              <a:rPr lang="fr-FR" sz="2400" dirty="0" err="1">
                <a:latin typeface="Calibri"/>
                <a:ea typeface="Calibri"/>
                <a:cs typeface="Calibri"/>
                <a:sym typeface="Calibri"/>
              </a:rPr>
              <a:t>quality</a:t>
            </a:r>
            <a:r>
              <a:rPr lang="fr-FR" sz="2400" dirty="0">
                <a:latin typeface="Calibri"/>
                <a:ea typeface="Calibri"/>
                <a:cs typeface="Calibri"/>
                <a:sym typeface="Calibri"/>
              </a:rPr>
              <a:t> of the </a:t>
            </a:r>
            <a:r>
              <a:rPr lang="fr-FR" sz="2400" dirty="0" err="1">
                <a:latin typeface="Calibri"/>
                <a:ea typeface="Calibri"/>
                <a:cs typeface="Calibri"/>
                <a:sym typeface="Calibri"/>
              </a:rPr>
              <a:t>study</a:t>
            </a:r>
            <a:r>
              <a:rPr lang="fr-FR" sz="2400" dirty="0">
                <a:latin typeface="Calibri"/>
                <a:ea typeface="Calibri"/>
                <a:cs typeface="Calibri"/>
                <a:sym typeface="Calibri"/>
              </a:rPr>
              <a:t>. </a:t>
            </a:r>
            <a:endParaRPr sz="2400" dirty="0"/>
          </a:p>
          <a:p>
            <a:pPr marL="228600" lvl="0" indent="-228600" algn="l" rtl="0">
              <a:lnSpc>
                <a:spcPct val="150000"/>
              </a:lnSpc>
              <a:spcBef>
                <a:spcPts val="1800"/>
              </a:spcBef>
              <a:spcAft>
                <a:spcPts val="0"/>
              </a:spcAft>
              <a:buClr>
                <a:schemeClr val="dk1"/>
              </a:buClr>
              <a:buSzPts val="2300"/>
              <a:buChar char="•"/>
            </a:pPr>
            <a:r>
              <a:rPr lang="fr-FR" sz="2400" dirty="0" err="1">
                <a:latin typeface="Calibri"/>
                <a:ea typeface="Calibri"/>
                <a:cs typeface="Calibri"/>
                <a:sym typeface="Calibri"/>
              </a:rPr>
              <a:t>Arbitrarilly</a:t>
            </a:r>
            <a:r>
              <a:rPr lang="fr-FR" sz="2400" dirty="0">
                <a:latin typeface="Calibri"/>
                <a:ea typeface="Calibri"/>
                <a:cs typeface="Calibri"/>
                <a:sym typeface="Calibri"/>
              </a:rPr>
              <a:t>, a </a:t>
            </a:r>
            <a:r>
              <a:rPr lang="fr-FR" sz="2400" b="1" dirty="0" err="1">
                <a:latin typeface="Calibri"/>
                <a:ea typeface="Calibri"/>
                <a:cs typeface="Calibri"/>
                <a:sym typeface="Calibri"/>
              </a:rPr>
              <a:t>cut</a:t>
            </a:r>
            <a:r>
              <a:rPr lang="fr-FR" sz="2400" b="1" dirty="0">
                <a:latin typeface="Calibri"/>
                <a:ea typeface="Calibri"/>
                <a:cs typeface="Calibri"/>
                <a:sym typeface="Calibri"/>
              </a:rPr>
              <a:t> point </a:t>
            </a:r>
            <a:r>
              <a:rPr lang="fr-FR" sz="2400" b="1" dirty="0" err="1">
                <a:latin typeface="Calibri"/>
                <a:ea typeface="Calibri"/>
                <a:cs typeface="Calibri"/>
                <a:sym typeface="Calibri"/>
              </a:rPr>
              <a:t>superior</a:t>
            </a:r>
            <a:r>
              <a:rPr lang="fr-FR" sz="2400" b="1" dirty="0">
                <a:latin typeface="Calibri"/>
                <a:ea typeface="Calibri"/>
                <a:cs typeface="Calibri"/>
                <a:sym typeface="Calibri"/>
              </a:rPr>
              <a:t> to 75% </a:t>
            </a:r>
            <a:r>
              <a:rPr lang="fr-FR" sz="2400" dirty="0" err="1">
                <a:latin typeface="Calibri"/>
                <a:ea typeface="Calibri"/>
                <a:cs typeface="Calibri"/>
                <a:sym typeface="Calibri"/>
              </a:rPr>
              <a:t>was</a:t>
            </a:r>
            <a:r>
              <a:rPr lang="fr-FR" sz="2400" dirty="0">
                <a:latin typeface="Calibri"/>
                <a:ea typeface="Calibri"/>
                <a:cs typeface="Calibri"/>
                <a:sym typeface="Calibri"/>
              </a:rPr>
              <a:t> set to </a:t>
            </a:r>
            <a:r>
              <a:rPr lang="fr-FR" sz="2400" dirty="0" err="1">
                <a:latin typeface="Calibri"/>
                <a:ea typeface="Calibri"/>
                <a:cs typeface="Calibri"/>
                <a:sym typeface="Calibri"/>
              </a:rPr>
              <a:t>consider</a:t>
            </a:r>
            <a:r>
              <a:rPr lang="fr-FR" sz="2400" dirty="0">
                <a:latin typeface="Calibri"/>
                <a:ea typeface="Calibri"/>
                <a:cs typeface="Calibri"/>
                <a:sym typeface="Calibri"/>
              </a:rPr>
              <a:t> the </a:t>
            </a:r>
            <a:r>
              <a:rPr lang="fr-FR" sz="2400" dirty="0" err="1">
                <a:latin typeface="Calibri"/>
                <a:ea typeface="Calibri"/>
                <a:cs typeface="Calibri"/>
                <a:sym typeface="Calibri"/>
              </a:rPr>
              <a:t>quality</a:t>
            </a:r>
            <a:r>
              <a:rPr lang="fr-FR" sz="2400" dirty="0">
                <a:latin typeface="Calibri"/>
                <a:ea typeface="Calibri"/>
                <a:cs typeface="Calibri"/>
                <a:sym typeface="Calibri"/>
              </a:rPr>
              <a:t> of signal as </a:t>
            </a:r>
            <a:r>
              <a:rPr lang="fr-FR" sz="2400" dirty="0" err="1">
                <a:latin typeface="Calibri"/>
                <a:ea typeface="Calibri"/>
                <a:cs typeface="Calibri"/>
                <a:sym typeface="Calibri"/>
              </a:rPr>
              <a:t>satisfactory</a:t>
            </a:r>
            <a:endParaRPr sz="2400" dirty="0"/>
          </a:p>
        </p:txBody>
      </p:sp>
      <p:sp>
        <p:nvSpPr>
          <p:cNvPr id="2" name="Google Shape;148;p19">
            <a:extLst>
              <a:ext uri="{FF2B5EF4-FFF2-40B4-BE49-F238E27FC236}">
                <a16:creationId xmlns:a16="http://schemas.microsoft.com/office/drawing/2014/main" id="{B4C5C735-5D17-3164-EEDC-2CE8E337339C}"/>
              </a:ext>
            </a:extLst>
          </p:cNvPr>
          <p:cNvSpPr/>
          <p:nvPr/>
        </p:nvSpPr>
        <p:spPr>
          <a:xfrm rot="10800000" flipH="1">
            <a:off x="-4" y="0"/>
            <a:ext cx="12192003" cy="1590742"/>
          </a:xfrm>
          <a:prstGeom prst="rect">
            <a:avLst/>
          </a:prstGeom>
          <a:gradFill flip="none" rotWithShape="1">
            <a:gsLst>
              <a:gs pos="33000">
                <a:srgbClr val="BCE7D3"/>
              </a:gs>
              <a:gs pos="58000">
                <a:srgbClr val="D3FAE7"/>
              </a:gs>
            </a:gsLst>
            <a:lin ang="0" scaled="1"/>
            <a:tileRect/>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fr-FR" sz="1800" b="0" i="0" u="none" strike="noStrike" kern="0" cap="none" spc="0" normalizeH="0" baseline="0" noProof="0" dirty="0">
              <a:ln>
                <a:noFill/>
              </a:ln>
              <a:solidFill>
                <a:srgbClr val="FFFFFF"/>
              </a:solidFill>
              <a:effectLst/>
              <a:uLnTx/>
              <a:uFillTx/>
              <a:latin typeface="Calibri"/>
              <a:ea typeface="Calibri"/>
              <a:cs typeface="Calibri"/>
              <a:sym typeface="Calibri"/>
            </a:endParaRPr>
          </a:p>
        </p:txBody>
      </p:sp>
      <p:sp>
        <p:nvSpPr>
          <p:cNvPr id="3" name="Google Shape;151;p19">
            <a:extLst>
              <a:ext uri="{FF2B5EF4-FFF2-40B4-BE49-F238E27FC236}">
                <a16:creationId xmlns:a16="http://schemas.microsoft.com/office/drawing/2014/main" id="{06529343-FEAD-256A-6145-9987FF34AC0C}"/>
              </a:ext>
            </a:extLst>
          </p:cNvPr>
          <p:cNvSpPr txBox="1">
            <a:spLocks/>
          </p:cNvSpPr>
          <p:nvPr/>
        </p:nvSpPr>
        <p:spPr>
          <a:xfrm>
            <a:off x="790556" y="334775"/>
            <a:ext cx="9895951" cy="1033669"/>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rgbClr val="FFFFFF"/>
              </a:buClr>
              <a:buSzPts val="4000"/>
            </a:pPr>
            <a:r>
              <a:rPr lang="fr-FR" b="1" kern="0" dirty="0" err="1">
                <a:solidFill>
                  <a:srgbClr val="004B84"/>
                </a:solidFill>
              </a:rPr>
              <a:t>Quality</a:t>
            </a:r>
            <a:r>
              <a:rPr lang="fr-FR" b="1" kern="0" dirty="0">
                <a:solidFill>
                  <a:srgbClr val="004B84"/>
                </a:solidFill>
              </a:rPr>
              <a:t> of H-PSG</a:t>
            </a:r>
          </a:p>
        </p:txBody>
      </p:sp>
      <p:pic>
        <p:nvPicPr>
          <p:cNvPr id="5" name="Image 4">
            <a:extLst>
              <a:ext uri="{FF2B5EF4-FFF2-40B4-BE49-F238E27FC236}">
                <a16:creationId xmlns:a16="http://schemas.microsoft.com/office/drawing/2014/main" id="{5DE437D8-3EE8-4425-6EFF-322BBB34B286}"/>
              </a:ext>
            </a:extLst>
          </p:cNvPr>
          <p:cNvPicPr>
            <a:picLocks noChangeAspect="1"/>
          </p:cNvPicPr>
          <p:nvPr/>
        </p:nvPicPr>
        <p:blipFill>
          <a:blip r:embed="rId3"/>
          <a:stretch>
            <a:fillRect/>
          </a:stretch>
        </p:blipFill>
        <p:spPr>
          <a:xfrm>
            <a:off x="5845857" y="4528457"/>
            <a:ext cx="6111012" cy="2126516"/>
          </a:xfrm>
          <a:prstGeom prst="rect">
            <a:avLst/>
          </a:prstGeom>
        </p:spPr>
      </p:pic>
      <p:sp>
        <p:nvSpPr>
          <p:cNvPr id="6" name="ZoneTexte 5">
            <a:extLst>
              <a:ext uri="{FF2B5EF4-FFF2-40B4-BE49-F238E27FC236}">
                <a16:creationId xmlns:a16="http://schemas.microsoft.com/office/drawing/2014/main" id="{ECC843F2-B6F4-85A7-3099-5519CBB95FCE}"/>
              </a:ext>
            </a:extLst>
          </p:cNvPr>
          <p:cNvSpPr txBox="1"/>
          <p:nvPr/>
        </p:nvSpPr>
        <p:spPr>
          <a:xfrm>
            <a:off x="235131" y="4528457"/>
            <a:ext cx="5399732" cy="2585323"/>
          </a:xfrm>
          <a:prstGeom prst="rect">
            <a:avLst/>
          </a:prstGeom>
          <a:noFill/>
        </p:spPr>
        <p:txBody>
          <a:bodyPr wrap="square" rtlCol="0">
            <a:spAutoFit/>
          </a:bodyPr>
          <a:lstStyle/>
          <a:p>
            <a:pPr marL="228600" indent="-228600">
              <a:lnSpc>
                <a:spcPct val="150000"/>
              </a:lnSpc>
              <a:spcBef>
                <a:spcPts val="1800"/>
              </a:spcBef>
              <a:buClr>
                <a:schemeClr val="dk1"/>
              </a:buClr>
              <a:buSzPts val="2300"/>
              <a:buFont typeface="Arial"/>
              <a:buChar char="•"/>
            </a:pPr>
            <a:r>
              <a:rPr lang="en-US" sz="2400" dirty="0">
                <a:solidFill>
                  <a:schemeClr val="dk1"/>
                </a:solidFill>
                <a:latin typeface="Calibri"/>
                <a:cs typeface="Calibri"/>
                <a:sym typeface="Calibri"/>
              </a:rPr>
              <a:t>When airflow was not available it was analyzed by the RIP flow, a calculated signal derived from the respiratory bands (AASM 2020).</a:t>
            </a:r>
          </a:p>
          <a:p>
            <a:endParaRPr lang="fr-F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189"/>
        <p:cNvGrpSpPr/>
        <p:nvPr/>
      </p:nvGrpSpPr>
      <p:grpSpPr>
        <a:xfrm>
          <a:off x="0" y="0"/>
          <a:ext cx="0" cy="0"/>
          <a:chOff x="0" y="0"/>
          <a:chExt cx="0" cy="0"/>
        </a:xfrm>
      </p:grpSpPr>
      <p:sp>
        <p:nvSpPr>
          <p:cNvPr id="190" name="Google Shape;190;p2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191" name="Google Shape;191;p23"/>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192" name="Google Shape;192;p23"/>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193" name="Google Shape;193;p23"/>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194" name="Google Shape;194;p23"/>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195" name="Google Shape;195;p23"/>
          <p:cNvSpPr txBox="1">
            <a:spLocks noGrp="1"/>
          </p:cNvSpPr>
          <p:nvPr>
            <p:ph type="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4000"/>
              <a:buFont typeface="Calibri"/>
              <a:buNone/>
            </a:pPr>
            <a:r>
              <a:rPr lang="fr-FR" sz="4000">
                <a:solidFill>
                  <a:srgbClr val="FFFFFF"/>
                </a:solidFill>
              </a:rPr>
              <a:t>DEFINITIONS</a:t>
            </a:r>
            <a:endParaRPr/>
          </a:p>
        </p:txBody>
      </p:sp>
      <p:sp>
        <p:nvSpPr>
          <p:cNvPr id="196" name="Google Shape;196;p23"/>
          <p:cNvSpPr txBox="1">
            <a:spLocks noGrp="1"/>
          </p:cNvSpPr>
          <p:nvPr>
            <p:ph type="body" idx="1"/>
          </p:nvPr>
        </p:nvSpPr>
        <p:spPr>
          <a:xfrm>
            <a:off x="678425" y="1891970"/>
            <a:ext cx="11120285" cy="4508830"/>
          </a:xfrm>
          <a:prstGeom prst="rect">
            <a:avLst/>
          </a:prstGeom>
          <a:noFill/>
          <a:ln>
            <a:noFill/>
          </a:ln>
        </p:spPr>
        <p:txBody>
          <a:bodyPr spcFirstLastPara="1" wrap="square" lIns="91425" tIns="45700" rIns="91425" bIns="45700" anchor="ctr" anchorCtr="0">
            <a:normAutofit/>
          </a:bodyPr>
          <a:lstStyle/>
          <a:p>
            <a:pPr marL="0" lvl="0" indent="0" algn="l" rtl="0">
              <a:lnSpc>
                <a:spcPct val="150000"/>
              </a:lnSpc>
              <a:spcBef>
                <a:spcPts val="0"/>
              </a:spcBef>
              <a:spcAft>
                <a:spcPts val="0"/>
              </a:spcAft>
              <a:buClr>
                <a:schemeClr val="dk1"/>
              </a:buClr>
              <a:buSzPts val="2400"/>
              <a:buNone/>
            </a:pPr>
            <a:r>
              <a:rPr lang="fr-FR" sz="2400">
                <a:latin typeface="Calibri"/>
                <a:ea typeface="Calibri"/>
                <a:cs typeface="Calibri"/>
                <a:sym typeface="Calibri"/>
              </a:rPr>
              <a:t>OSAS was defined as:</a:t>
            </a:r>
            <a:endParaRPr/>
          </a:p>
          <a:p>
            <a:pPr marL="685800" lvl="1" indent="-228600" algn="l" rtl="0">
              <a:lnSpc>
                <a:spcPct val="150000"/>
              </a:lnSpc>
              <a:spcBef>
                <a:spcPts val="500"/>
              </a:spcBef>
              <a:spcAft>
                <a:spcPts val="0"/>
              </a:spcAft>
              <a:buClr>
                <a:schemeClr val="dk1"/>
              </a:buClr>
              <a:buSzPts val="2400"/>
              <a:buChar char="•"/>
            </a:pPr>
            <a:r>
              <a:rPr lang="fr-FR">
                <a:latin typeface="Calibri"/>
                <a:ea typeface="Calibri"/>
                <a:cs typeface="Calibri"/>
                <a:sym typeface="Calibri"/>
              </a:rPr>
              <a:t>Mild if AH Index  &gt; 1 and ≤ 5 events/h of sleep </a:t>
            </a:r>
            <a:endParaRPr/>
          </a:p>
          <a:p>
            <a:pPr marL="685800" lvl="1" indent="-228600" algn="l" rtl="0">
              <a:lnSpc>
                <a:spcPct val="150000"/>
              </a:lnSpc>
              <a:spcBef>
                <a:spcPts val="500"/>
              </a:spcBef>
              <a:spcAft>
                <a:spcPts val="0"/>
              </a:spcAft>
              <a:buClr>
                <a:schemeClr val="dk1"/>
              </a:buClr>
              <a:buSzPts val="2400"/>
              <a:buChar char="•"/>
            </a:pPr>
            <a:r>
              <a:rPr lang="fr-FR">
                <a:latin typeface="Calibri"/>
                <a:ea typeface="Calibri"/>
                <a:cs typeface="Calibri"/>
                <a:sym typeface="Calibri"/>
              </a:rPr>
              <a:t>Moderate if the AH Index  &gt; 5 and ≤ 10 events / h of sleep</a:t>
            </a:r>
            <a:endParaRPr/>
          </a:p>
          <a:p>
            <a:pPr marL="685800" lvl="1" indent="-228600" algn="l" rtl="0">
              <a:lnSpc>
                <a:spcPct val="150000"/>
              </a:lnSpc>
              <a:spcBef>
                <a:spcPts val="500"/>
              </a:spcBef>
              <a:spcAft>
                <a:spcPts val="0"/>
              </a:spcAft>
              <a:buClr>
                <a:schemeClr val="dk1"/>
              </a:buClr>
              <a:buSzPts val="2400"/>
              <a:buChar char="•"/>
            </a:pPr>
            <a:r>
              <a:rPr lang="fr-FR">
                <a:latin typeface="Calibri"/>
                <a:ea typeface="Calibri"/>
                <a:cs typeface="Calibri"/>
                <a:sym typeface="Calibri"/>
              </a:rPr>
              <a:t>Severe if AH Index &gt; to 10 events/hour  of sleep </a:t>
            </a:r>
            <a:endParaRPr/>
          </a:p>
          <a:p>
            <a:pPr marL="228600" lvl="0" indent="-228600" algn="l" rtl="0">
              <a:lnSpc>
                <a:spcPct val="150000"/>
              </a:lnSpc>
              <a:spcBef>
                <a:spcPts val="1000"/>
              </a:spcBef>
              <a:spcAft>
                <a:spcPts val="0"/>
              </a:spcAft>
              <a:buClr>
                <a:schemeClr val="dk1"/>
              </a:buClr>
              <a:buSzPts val="2400"/>
              <a:buChar char="•"/>
            </a:pPr>
            <a:r>
              <a:rPr lang="fr-FR" sz="2400">
                <a:latin typeface="Calibri"/>
                <a:ea typeface="Calibri"/>
                <a:cs typeface="Calibri"/>
                <a:sym typeface="Calibri"/>
              </a:rPr>
              <a:t>PLMs disorder was identified  if N° PLMs &gt;  to 5/hour of sleep.</a:t>
            </a:r>
            <a:endParaRPr sz="2400">
              <a:latin typeface="Calibri"/>
              <a:ea typeface="Calibri"/>
              <a:cs typeface="Calibri"/>
              <a:sym typeface="Calibri"/>
            </a:endParaRPr>
          </a:p>
          <a:p>
            <a:pPr marL="228600" lvl="0" indent="-101600" algn="l" rtl="0">
              <a:lnSpc>
                <a:spcPct val="90000"/>
              </a:lnSpc>
              <a:spcBef>
                <a:spcPts val="1000"/>
              </a:spcBef>
              <a:spcAft>
                <a:spcPts val="0"/>
              </a:spcAft>
              <a:buClr>
                <a:schemeClr val="dk1"/>
              </a:buClr>
              <a:buSzPts val="2000"/>
              <a:buNone/>
            </a:pPr>
            <a:endParaRPr sz="2000"/>
          </a:p>
        </p:txBody>
      </p:sp>
      <p:sp>
        <p:nvSpPr>
          <p:cNvPr id="2" name="Google Shape;148;p19">
            <a:extLst>
              <a:ext uri="{FF2B5EF4-FFF2-40B4-BE49-F238E27FC236}">
                <a16:creationId xmlns:a16="http://schemas.microsoft.com/office/drawing/2014/main" id="{B5F212D5-5EDD-7932-E14D-50D78FE38847}"/>
              </a:ext>
            </a:extLst>
          </p:cNvPr>
          <p:cNvSpPr/>
          <p:nvPr/>
        </p:nvSpPr>
        <p:spPr>
          <a:xfrm rot="10800000" flipH="1">
            <a:off x="-4" y="0"/>
            <a:ext cx="12192003" cy="1590742"/>
          </a:xfrm>
          <a:prstGeom prst="rect">
            <a:avLst/>
          </a:prstGeom>
          <a:gradFill flip="none" rotWithShape="1">
            <a:gsLst>
              <a:gs pos="33000">
                <a:srgbClr val="BCE7D3"/>
              </a:gs>
              <a:gs pos="58000">
                <a:srgbClr val="D3FAE7"/>
              </a:gs>
            </a:gsLst>
            <a:lin ang="0" scaled="1"/>
            <a:tileRect/>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fr-FR" sz="1800" b="0" i="0" u="none" strike="noStrike" kern="0" cap="none" spc="0" normalizeH="0" baseline="0" noProof="0" dirty="0">
              <a:ln>
                <a:noFill/>
              </a:ln>
              <a:solidFill>
                <a:srgbClr val="FFFFFF"/>
              </a:solidFill>
              <a:effectLst/>
              <a:uLnTx/>
              <a:uFillTx/>
              <a:latin typeface="Calibri"/>
              <a:ea typeface="Calibri"/>
              <a:cs typeface="Calibri"/>
              <a:sym typeface="Calibri"/>
            </a:endParaRPr>
          </a:p>
        </p:txBody>
      </p:sp>
      <p:sp>
        <p:nvSpPr>
          <p:cNvPr id="3" name="Google Shape;151;p19">
            <a:extLst>
              <a:ext uri="{FF2B5EF4-FFF2-40B4-BE49-F238E27FC236}">
                <a16:creationId xmlns:a16="http://schemas.microsoft.com/office/drawing/2014/main" id="{602B91E1-FBF7-5E0F-ED51-D1A2EBBEF6B5}"/>
              </a:ext>
            </a:extLst>
          </p:cNvPr>
          <p:cNvSpPr txBox="1">
            <a:spLocks/>
          </p:cNvSpPr>
          <p:nvPr/>
        </p:nvSpPr>
        <p:spPr>
          <a:xfrm>
            <a:off x="790556" y="334775"/>
            <a:ext cx="9895951" cy="1033669"/>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rgbClr val="FFFFFF"/>
              </a:buClr>
              <a:buSzPts val="4000"/>
            </a:pPr>
            <a:r>
              <a:rPr lang="fr-FR" b="1" kern="0" dirty="0" err="1">
                <a:solidFill>
                  <a:srgbClr val="004B84"/>
                </a:solidFill>
              </a:rPr>
              <a:t>Definitions</a:t>
            </a:r>
            <a:endParaRPr lang="fr-FR" b="1" kern="0" dirty="0">
              <a:solidFill>
                <a:srgbClr val="004B84"/>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Shape 200"/>
        <p:cNvGrpSpPr/>
        <p:nvPr/>
      </p:nvGrpSpPr>
      <p:grpSpPr>
        <a:xfrm>
          <a:off x="0" y="0"/>
          <a:ext cx="0" cy="0"/>
          <a:chOff x="0" y="0"/>
          <a:chExt cx="0" cy="0"/>
        </a:xfrm>
      </p:grpSpPr>
      <p:sp>
        <p:nvSpPr>
          <p:cNvPr id="201" name="Google Shape;201;p2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202" name="Google Shape;202;p24"/>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203" name="Google Shape;203;p24"/>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204" name="Google Shape;204;p24"/>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205" name="Google Shape;205;p24"/>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206" name="Google Shape;206;p24"/>
          <p:cNvSpPr txBox="1">
            <a:spLocks noGrp="1"/>
          </p:cNvSpPr>
          <p:nvPr>
            <p:ph type="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4000"/>
              <a:buFont typeface="Calibri"/>
              <a:buNone/>
            </a:pPr>
            <a:r>
              <a:rPr lang="fr-FR" sz="4000">
                <a:solidFill>
                  <a:srgbClr val="FFFFFF"/>
                </a:solidFill>
              </a:rPr>
              <a:t>VISUAL ANALOG SCALE on SATISFACTION </a:t>
            </a:r>
            <a:endParaRPr/>
          </a:p>
        </p:txBody>
      </p:sp>
      <p:sp>
        <p:nvSpPr>
          <p:cNvPr id="207" name="Google Shape;207;p24"/>
          <p:cNvSpPr txBox="1">
            <a:spLocks noGrp="1"/>
          </p:cNvSpPr>
          <p:nvPr>
            <p:ph type="body" idx="1"/>
          </p:nvPr>
        </p:nvSpPr>
        <p:spPr>
          <a:xfrm>
            <a:off x="459350" y="1802315"/>
            <a:ext cx="10636280" cy="1357460"/>
          </a:xfrm>
          <a:prstGeom prst="rect">
            <a:avLst/>
          </a:prstGeom>
          <a:noFill/>
          <a:ln>
            <a:noFill/>
          </a:ln>
        </p:spPr>
        <p:txBody>
          <a:bodyPr spcFirstLastPara="1" wrap="square" lIns="91425" tIns="45700" rIns="91425" bIns="45700" anchor="ctr" anchorCtr="0">
            <a:normAutofit fontScale="85000" lnSpcReduction="20000"/>
          </a:bodyPr>
          <a:lstStyle/>
          <a:p>
            <a:pPr marL="0" lvl="0" indent="0" algn="l" rtl="0">
              <a:lnSpc>
                <a:spcPct val="90000"/>
              </a:lnSpc>
              <a:spcBef>
                <a:spcPts val="0"/>
              </a:spcBef>
              <a:spcAft>
                <a:spcPts val="0"/>
              </a:spcAft>
              <a:buClr>
                <a:schemeClr val="dk1"/>
              </a:buClr>
              <a:buSzPct val="100000"/>
              <a:buNone/>
            </a:pPr>
            <a:r>
              <a:rPr lang="fr-FR" sz="2400" dirty="0"/>
              <a:t>In the </a:t>
            </a:r>
            <a:r>
              <a:rPr lang="fr-FR" sz="2400" dirty="0" err="1"/>
              <a:t>morning</a:t>
            </a:r>
            <a:r>
              <a:rPr lang="fr-FR" sz="2400" dirty="0"/>
              <a:t>, parents and </a:t>
            </a:r>
            <a:r>
              <a:rPr lang="fr-FR" sz="2400" dirty="0" err="1"/>
              <a:t>children</a:t>
            </a:r>
            <a:r>
              <a:rPr lang="fr-FR" sz="2400" dirty="0"/>
              <a:t> </a:t>
            </a:r>
            <a:r>
              <a:rPr lang="fr-FR" sz="2400" dirty="0" err="1"/>
              <a:t>completed</a:t>
            </a:r>
            <a:r>
              <a:rPr lang="fr-FR" sz="2400" dirty="0"/>
              <a:t> VAS  to rate </a:t>
            </a:r>
            <a:endParaRPr dirty="0"/>
          </a:p>
          <a:p>
            <a:pPr marL="0" lvl="0" indent="0" algn="l" rtl="0">
              <a:lnSpc>
                <a:spcPct val="90000"/>
              </a:lnSpc>
              <a:spcBef>
                <a:spcPts val="1000"/>
              </a:spcBef>
              <a:spcAft>
                <a:spcPts val="0"/>
              </a:spcAft>
              <a:buClr>
                <a:schemeClr val="dk1"/>
              </a:buClr>
              <a:buSzPct val="100000"/>
              <a:buNone/>
            </a:pPr>
            <a:endParaRPr sz="2400" dirty="0"/>
          </a:p>
          <a:p>
            <a:pPr marL="514350" lvl="0" indent="-514350" algn="l" rtl="0">
              <a:lnSpc>
                <a:spcPct val="90000"/>
              </a:lnSpc>
              <a:spcBef>
                <a:spcPts val="1000"/>
              </a:spcBef>
              <a:spcAft>
                <a:spcPts val="0"/>
              </a:spcAft>
              <a:buClr>
                <a:schemeClr val="dk1"/>
              </a:buClr>
              <a:buSzPct val="100000"/>
              <a:buFont typeface="Calibri"/>
              <a:buAutoNum type="arabicPeriod"/>
            </a:pPr>
            <a:r>
              <a:rPr lang="fr-FR" sz="2400" dirty="0" err="1"/>
              <a:t>their</a:t>
            </a:r>
            <a:r>
              <a:rPr lang="fr-FR" sz="2400" dirty="0"/>
              <a:t> satisfaction </a:t>
            </a:r>
            <a:r>
              <a:rPr lang="fr-FR" sz="2400" dirty="0" err="1"/>
              <a:t>with</a:t>
            </a:r>
            <a:r>
              <a:rPr lang="fr-FR" sz="2400" dirty="0"/>
              <a:t> home </a:t>
            </a:r>
            <a:r>
              <a:rPr lang="fr-FR" sz="2400" dirty="0" err="1"/>
              <a:t>recording</a:t>
            </a:r>
            <a:r>
              <a:rPr lang="fr-FR" sz="2400" dirty="0"/>
              <a:t> (0 to 10, </a:t>
            </a:r>
            <a:r>
              <a:rPr lang="fr-FR" sz="2400" dirty="0" err="1"/>
              <a:t>with</a:t>
            </a:r>
            <a:r>
              <a:rPr lang="fr-FR" sz="2400" dirty="0"/>
              <a:t> 10 </a:t>
            </a:r>
            <a:r>
              <a:rPr lang="fr-FR" sz="2400" dirty="0" err="1"/>
              <a:t>being</a:t>
            </a:r>
            <a:r>
              <a:rPr lang="fr-FR" sz="2400" dirty="0"/>
              <a:t> the best)</a:t>
            </a:r>
            <a:endParaRPr dirty="0"/>
          </a:p>
          <a:p>
            <a:pPr marL="514350" lvl="0" indent="-514350" algn="l" rtl="0">
              <a:lnSpc>
                <a:spcPct val="90000"/>
              </a:lnSpc>
              <a:spcBef>
                <a:spcPts val="1000"/>
              </a:spcBef>
              <a:spcAft>
                <a:spcPts val="0"/>
              </a:spcAft>
              <a:buClr>
                <a:schemeClr val="dk1"/>
              </a:buClr>
              <a:buSzPct val="100000"/>
              <a:buFont typeface="Calibri"/>
              <a:buAutoNum type="arabicPeriod"/>
            </a:pPr>
            <a:r>
              <a:rPr lang="fr-FR" sz="2400" dirty="0" err="1"/>
              <a:t>preference</a:t>
            </a:r>
            <a:r>
              <a:rPr lang="fr-FR" sz="2400" dirty="0"/>
              <a:t> for </a:t>
            </a:r>
            <a:r>
              <a:rPr lang="fr-FR" sz="2400" dirty="0" err="1"/>
              <a:t>performing</a:t>
            </a:r>
            <a:r>
              <a:rPr lang="fr-FR" sz="2400" dirty="0"/>
              <a:t> PSG at home (0) or in </a:t>
            </a:r>
            <a:r>
              <a:rPr lang="fr-FR" sz="2400" dirty="0" err="1"/>
              <a:t>hospital</a:t>
            </a:r>
            <a:r>
              <a:rPr lang="fr-FR" sz="2400" dirty="0"/>
              <a:t> (10). </a:t>
            </a:r>
            <a:endParaRPr dirty="0"/>
          </a:p>
        </p:txBody>
      </p:sp>
      <p:graphicFrame>
        <p:nvGraphicFramePr>
          <p:cNvPr id="208" name="Google Shape;208;p24"/>
          <p:cNvGraphicFramePr/>
          <p:nvPr>
            <p:extLst>
              <p:ext uri="{D42A27DB-BD31-4B8C-83A1-F6EECF244321}">
                <p14:modId xmlns:p14="http://schemas.microsoft.com/office/powerpoint/2010/main" val="3170835860"/>
              </p:ext>
            </p:extLst>
          </p:nvPr>
        </p:nvGraphicFramePr>
        <p:xfrm>
          <a:off x="2073897" y="3313858"/>
          <a:ext cx="7664000" cy="3308010"/>
        </p:xfrm>
        <a:graphic>
          <a:graphicData uri="http://schemas.openxmlformats.org/drawingml/2006/table">
            <a:tbl>
              <a:tblPr>
                <a:noFill/>
              </a:tblPr>
              <a:tblGrid>
                <a:gridCol w="767425">
                  <a:extLst>
                    <a:ext uri="{9D8B030D-6E8A-4147-A177-3AD203B41FA5}">
                      <a16:colId xmlns:a16="http://schemas.microsoft.com/office/drawing/2014/main" val="20000"/>
                    </a:ext>
                  </a:extLst>
                </a:gridCol>
                <a:gridCol w="706025">
                  <a:extLst>
                    <a:ext uri="{9D8B030D-6E8A-4147-A177-3AD203B41FA5}">
                      <a16:colId xmlns:a16="http://schemas.microsoft.com/office/drawing/2014/main" val="20001"/>
                    </a:ext>
                  </a:extLst>
                </a:gridCol>
                <a:gridCol w="849275">
                  <a:extLst>
                    <a:ext uri="{9D8B030D-6E8A-4147-A177-3AD203B41FA5}">
                      <a16:colId xmlns:a16="http://schemas.microsoft.com/office/drawing/2014/main" val="20002"/>
                    </a:ext>
                  </a:extLst>
                </a:gridCol>
                <a:gridCol w="767425">
                  <a:extLst>
                    <a:ext uri="{9D8B030D-6E8A-4147-A177-3AD203B41FA5}">
                      <a16:colId xmlns:a16="http://schemas.microsoft.com/office/drawing/2014/main" val="20003"/>
                    </a:ext>
                  </a:extLst>
                </a:gridCol>
                <a:gridCol w="767425">
                  <a:extLst>
                    <a:ext uri="{9D8B030D-6E8A-4147-A177-3AD203B41FA5}">
                      <a16:colId xmlns:a16="http://schemas.microsoft.com/office/drawing/2014/main" val="20004"/>
                    </a:ext>
                  </a:extLst>
                </a:gridCol>
                <a:gridCol w="767425">
                  <a:extLst>
                    <a:ext uri="{9D8B030D-6E8A-4147-A177-3AD203B41FA5}">
                      <a16:colId xmlns:a16="http://schemas.microsoft.com/office/drawing/2014/main" val="20005"/>
                    </a:ext>
                  </a:extLst>
                </a:gridCol>
                <a:gridCol w="767425">
                  <a:extLst>
                    <a:ext uri="{9D8B030D-6E8A-4147-A177-3AD203B41FA5}">
                      <a16:colId xmlns:a16="http://schemas.microsoft.com/office/drawing/2014/main" val="20006"/>
                    </a:ext>
                  </a:extLst>
                </a:gridCol>
                <a:gridCol w="767425">
                  <a:extLst>
                    <a:ext uri="{9D8B030D-6E8A-4147-A177-3AD203B41FA5}">
                      <a16:colId xmlns:a16="http://schemas.microsoft.com/office/drawing/2014/main" val="20007"/>
                    </a:ext>
                  </a:extLst>
                </a:gridCol>
                <a:gridCol w="736725">
                  <a:extLst>
                    <a:ext uri="{9D8B030D-6E8A-4147-A177-3AD203B41FA5}">
                      <a16:colId xmlns:a16="http://schemas.microsoft.com/office/drawing/2014/main" val="20008"/>
                    </a:ext>
                  </a:extLst>
                </a:gridCol>
                <a:gridCol w="767425">
                  <a:extLst>
                    <a:ext uri="{9D8B030D-6E8A-4147-A177-3AD203B41FA5}">
                      <a16:colId xmlns:a16="http://schemas.microsoft.com/office/drawing/2014/main" val="20009"/>
                    </a:ext>
                  </a:extLst>
                </a:gridCol>
              </a:tblGrid>
              <a:tr h="342575">
                <a:tc gridSpan="8">
                  <a:txBody>
                    <a:bodyPr/>
                    <a:lstStyle/>
                    <a:p>
                      <a:pPr marL="0" marR="0" lvl="0" indent="0" algn="l" rtl="0">
                        <a:spcBef>
                          <a:spcPts val="0"/>
                        </a:spcBef>
                        <a:spcAft>
                          <a:spcPts val="0"/>
                        </a:spcAft>
                        <a:buNone/>
                      </a:pPr>
                      <a:r>
                        <a:rPr lang="fr-FR" sz="1600" b="1" i="0" u="none" strike="noStrike" cap="none" dirty="0">
                          <a:solidFill>
                            <a:srgbClr val="4472C4"/>
                          </a:solidFill>
                          <a:latin typeface="Calibri"/>
                          <a:ea typeface="Calibri"/>
                          <a:cs typeface="Calibri"/>
                          <a:sym typeface="Calibri"/>
                        </a:rPr>
                        <a:t>As a patient, </a:t>
                      </a:r>
                      <a:r>
                        <a:rPr lang="fr-FR" sz="1600" b="1" i="0" u="none" strike="noStrike" cap="none" dirty="0" err="1">
                          <a:solidFill>
                            <a:srgbClr val="4472C4"/>
                          </a:solidFill>
                          <a:latin typeface="Calibri"/>
                          <a:ea typeface="Calibri"/>
                          <a:cs typeface="Calibri"/>
                          <a:sym typeface="Calibri"/>
                        </a:rPr>
                        <a:t>did</a:t>
                      </a:r>
                      <a:r>
                        <a:rPr lang="fr-FR" sz="1600" b="1" i="0" u="none" strike="noStrike" cap="none" dirty="0">
                          <a:solidFill>
                            <a:srgbClr val="4472C4"/>
                          </a:solidFill>
                          <a:latin typeface="Calibri"/>
                          <a:ea typeface="Calibri"/>
                          <a:cs typeface="Calibri"/>
                          <a:sym typeface="Calibri"/>
                        </a:rPr>
                        <a:t> </a:t>
                      </a:r>
                      <a:r>
                        <a:rPr lang="fr-FR" sz="1600" b="1" i="0" u="none" strike="noStrike" cap="none" dirty="0" err="1">
                          <a:solidFill>
                            <a:srgbClr val="4472C4"/>
                          </a:solidFill>
                          <a:latin typeface="Calibri"/>
                          <a:ea typeface="Calibri"/>
                          <a:cs typeface="Calibri"/>
                          <a:sym typeface="Calibri"/>
                        </a:rPr>
                        <a:t>you</a:t>
                      </a:r>
                      <a:r>
                        <a:rPr lang="fr-FR" sz="1600" b="1" i="0" u="none" strike="noStrike" cap="none" dirty="0">
                          <a:solidFill>
                            <a:srgbClr val="4472C4"/>
                          </a:solidFill>
                          <a:latin typeface="Calibri"/>
                          <a:ea typeface="Calibri"/>
                          <a:cs typeface="Calibri"/>
                          <a:sym typeface="Calibri"/>
                        </a:rPr>
                        <a:t> </a:t>
                      </a:r>
                      <a:r>
                        <a:rPr lang="fr-FR" sz="1600" b="1" i="0" u="none" strike="noStrike" cap="none" dirty="0" err="1">
                          <a:solidFill>
                            <a:srgbClr val="4472C4"/>
                          </a:solidFill>
                          <a:latin typeface="Calibri"/>
                          <a:ea typeface="Calibri"/>
                          <a:cs typeface="Calibri"/>
                          <a:sym typeface="Calibri"/>
                        </a:rPr>
                        <a:t>enjoy</a:t>
                      </a:r>
                      <a:r>
                        <a:rPr lang="fr-FR" sz="1600" b="1" i="0" u="none" strike="noStrike" cap="none" dirty="0">
                          <a:solidFill>
                            <a:srgbClr val="4472C4"/>
                          </a:solidFill>
                          <a:latin typeface="Calibri"/>
                          <a:ea typeface="Calibri"/>
                          <a:cs typeface="Calibri"/>
                          <a:sym typeface="Calibri"/>
                        </a:rPr>
                        <a:t> </a:t>
                      </a:r>
                      <a:r>
                        <a:rPr lang="fr-FR" sz="1600" b="1" i="0" u="none" strike="noStrike" cap="none" dirty="0" err="1">
                          <a:solidFill>
                            <a:srgbClr val="4472C4"/>
                          </a:solidFill>
                          <a:latin typeface="Calibri"/>
                          <a:ea typeface="Calibri"/>
                          <a:cs typeface="Calibri"/>
                          <a:sym typeface="Calibri"/>
                        </a:rPr>
                        <a:t>this</a:t>
                      </a:r>
                      <a:r>
                        <a:rPr lang="fr-FR" sz="1600" b="1" i="0" u="none" strike="noStrike" cap="none" dirty="0">
                          <a:solidFill>
                            <a:srgbClr val="4472C4"/>
                          </a:solidFill>
                          <a:latin typeface="Calibri"/>
                          <a:ea typeface="Calibri"/>
                          <a:cs typeface="Calibri"/>
                          <a:sym typeface="Calibri"/>
                        </a:rPr>
                        <a:t> </a:t>
                      </a:r>
                      <a:r>
                        <a:rPr lang="fr-FR" sz="1600" b="1" i="0" u="none" strike="noStrike" cap="none" dirty="0" err="1">
                          <a:solidFill>
                            <a:srgbClr val="4472C4"/>
                          </a:solidFill>
                          <a:latin typeface="Calibri"/>
                          <a:ea typeface="Calibri"/>
                          <a:cs typeface="Calibri"/>
                          <a:sym typeface="Calibri"/>
                        </a:rPr>
                        <a:t>recording</a:t>
                      </a:r>
                      <a:r>
                        <a:rPr lang="fr-FR" sz="1600" b="1" i="0" u="none" strike="noStrike" cap="none" dirty="0">
                          <a:solidFill>
                            <a:srgbClr val="4472C4"/>
                          </a:solidFill>
                          <a:latin typeface="Calibri"/>
                          <a:ea typeface="Calibri"/>
                          <a:cs typeface="Calibri"/>
                          <a:sym typeface="Calibri"/>
                        </a:rPr>
                        <a:t> </a:t>
                      </a:r>
                      <a:r>
                        <a:rPr lang="fr-FR" sz="1600" b="1" i="0" u="none" strike="noStrike" cap="none" dirty="0" err="1">
                          <a:solidFill>
                            <a:srgbClr val="4472C4"/>
                          </a:solidFill>
                          <a:latin typeface="Calibri"/>
                          <a:ea typeface="Calibri"/>
                          <a:cs typeface="Calibri"/>
                          <a:sym typeface="Calibri"/>
                        </a:rPr>
                        <a:t>being</a:t>
                      </a:r>
                      <a:r>
                        <a:rPr lang="fr-FR" sz="1600" b="1" i="0" u="none" strike="noStrike" cap="none" dirty="0">
                          <a:solidFill>
                            <a:srgbClr val="4472C4"/>
                          </a:solidFill>
                          <a:latin typeface="Calibri"/>
                          <a:ea typeface="Calibri"/>
                          <a:cs typeface="Calibri"/>
                          <a:sym typeface="Calibri"/>
                        </a:rPr>
                        <a:t> made at home?</a:t>
                      </a:r>
                      <a:endParaRPr dirty="0"/>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174575">
                <a:tc gridSpan="2">
                  <a:txBody>
                    <a:bodyPr/>
                    <a:lstStyle/>
                    <a:p>
                      <a:pPr marL="0" marR="0" lvl="0" indent="0" algn="l" rtl="0">
                        <a:spcBef>
                          <a:spcPts val="0"/>
                        </a:spcBef>
                        <a:spcAft>
                          <a:spcPts val="0"/>
                        </a:spcAft>
                        <a:buNone/>
                      </a:pPr>
                      <a:r>
                        <a:rPr lang="fr-FR" sz="1600" b="0" i="0" u="none" strike="noStrike" cap="none" dirty="0">
                          <a:solidFill>
                            <a:srgbClr val="4472C4"/>
                          </a:solidFill>
                          <a:latin typeface="Calibri"/>
                          <a:ea typeface="Calibri"/>
                          <a:cs typeface="Calibri"/>
                          <a:sym typeface="Calibri"/>
                        </a:rPr>
                        <a:t>not at all</a:t>
                      </a:r>
                      <a:endParaRPr dirty="0">
                        <a:solidFill>
                          <a:srgbClr val="4472C4"/>
                        </a:solidFill>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hMerge="1">
                  <a:txBody>
                    <a:bodyPr/>
                    <a:lstStyle/>
                    <a:p>
                      <a:endParaRPr lang="fr-FR"/>
                    </a:p>
                  </a:txBody>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fr-FR" sz="1600" b="0" i="0" u="none" strike="noStrike" cap="none" dirty="0" err="1">
                          <a:solidFill>
                            <a:srgbClr val="4472C4"/>
                          </a:solidFill>
                          <a:latin typeface="Calibri"/>
                          <a:ea typeface="Calibri"/>
                          <a:cs typeface="Calibri"/>
                          <a:sym typeface="Calibri"/>
                        </a:rPr>
                        <a:t>many</a:t>
                      </a:r>
                      <a:endParaRPr dirty="0">
                        <a:solidFill>
                          <a:srgbClr val="4472C4"/>
                        </a:solidFill>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r h="174575">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1</a:t>
                      </a:r>
                      <a:endParaRPr/>
                    </a:p>
                  </a:txBody>
                  <a:tcPr marL="9525" marR="9525" marT="9525" marB="0" anchor="b">
                    <a:lnL w="9525" cap="flat" cmpd="sng">
                      <a:solidFill>
                        <a:srgbClr val="000000">
                          <a:alpha val="0"/>
                        </a:srgbClr>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2</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3</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4</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5</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6</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7</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8</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400" b="1" i="0" u="none" strike="noStrike" cap="none">
                          <a:solidFill>
                            <a:srgbClr val="4472C4"/>
                          </a:solidFill>
                          <a:latin typeface="Calibri"/>
                          <a:ea typeface="Calibri"/>
                          <a:cs typeface="Calibri"/>
                          <a:sym typeface="Calibri"/>
                        </a:rPr>
                        <a:t>9</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10</a:t>
                      </a:r>
                      <a:endParaRPr/>
                    </a:p>
                  </a:txBody>
                  <a:tcPr marL="9525" marR="9525" marT="9525" marB="0" anchor="b">
                    <a:lnL w="19050" cap="flat" cmpd="sng">
                      <a:solidFill>
                        <a:srgbClr val="4472C4"/>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extLst>
                  <a:ext uri="{0D108BD9-81ED-4DB2-BD59-A6C34878D82A}">
                    <a16:rowId xmlns:a16="http://schemas.microsoft.com/office/drawing/2014/main" val="10002"/>
                  </a:ext>
                </a:extLst>
              </a:tr>
              <a:tr h="174575">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3"/>
                  </a:ext>
                </a:extLst>
              </a:tr>
              <a:tr h="174575">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4"/>
                  </a:ext>
                </a:extLst>
              </a:tr>
              <a:tr h="342575">
                <a:tc gridSpan="8">
                  <a:txBody>
                    <a:bodyPr/>
                    <a:lstStyle/>
                    <a:p>
                      <a:pPr marL="0" marR="0" lvl="0" indent="0" algn="l" rtl="0">
                        <a:spcBef>
                          <a:spcPts val="0"/>
                        </a:spcBef>
                        <a:spcAft>
                          <a:spcPts val="0"/>
                        </a:spcAft>
                        <a:buNone/>
                      </a:pPr>
                      <a:r>
                        <a:rPr lang="fr-FR" sz="1600" b="1" i="0" u="none" strike="noStrike" cap="none">
                          <a:solidFill>
                            <a:srgbClr val="4472C4"/>
                          </a:solidFill>
                          <a:latin typeface="Calibri"/>
                          <a:ea typeface="Calibri"/>
                          <a:cs typeface="Calibri"/>
                          <a:sym typeface="Calibri"/>
                        </a:rPr>
                        <a:t>As a parent, did you enjoy this recording being made at home?</a:t>
                      </a:r>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5"/>
                  </a:ext>
                </a:extLst>
              </a:tr>
              <a:tr h="174575">
                <a:tc gridSpan="2">
                  <a:txBody>
                    <a:bodyPr/>
                    <a:lstStyle/>
                    <a:p>
                      <a:pPr marL="0" marR="0" lvl="0" indent="0" algn="l" rtl="0">
                        <a:spcBef>
                          <a:spcPts val="0"/>
                        </a:spcBef>
                        <a:spcAft>
                          <a:spcPts val="0"/>
                        </a:spcAft>
                        <a:buNone/>
                      </a:pPr>
                      <a:r>
                        <a:rPr lang="fr-FR" sz="1600" b="0" i="0" u="none" strike="noStrike" cap="none">
                          <a:solidFill>
                            <a:srgbClr val="4472C4"/>
                          </a:solidFill>
                          <a:latin typeface="Calibri"/>
                          <a:ea typeface="Calibri"/>
                          <a:cs typeface="Calibri"/>
                          <a:sym typeface="Calibri"/>
                        </a:rPr>
                        <a:t>not at all</a:t>
                      </a:r>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hMerge="1">
                  <a:txBody>
                    <a:bodyPr/>
                    <a:lstStyle/>
                    <a:p>
                      <a:endParaRPr lang="fr-FR"/>
                    </a:p>
                  </a:txBody>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fr-FR" sz="1600" b="0" i="0" u="none" strike="noStrike" cap="none">
                          <a:solidFill>
                            <a:srgbClr val="4472C4"/>
                          </a:solidFill>
                          <a:latin typeface="Calibri"/>
                          <a:ea typeface="Calibri"/>
                          <a:cs typeface="Calibri"/>
                          <a:sym typeface="Calibri"/>
                        </a:rPr>
                        <a:t>many</a:t>
                      </a:r>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6"/>
                  </a:ext>
                </a:extLst>
              </a:tr>
              <a:tr h="174575">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1</a:t>
                      </a:r>
                      <a:endParaRPr/>
                    </a:p>
                  </a:txBody>
                  <a:tcPr marL="9525" marR="9525" marT="9525" marB="0" anchor="b">
                    <a:lnL w="9525" cap="flat" cmpd="sng">
                      <a:solidFill>
                        <a:srgbClr val="000000">
                          <a:alpha val="0"/>
                        </a:srgbClr>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2</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3</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4</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5</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6</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7</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8</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400" b="1" i="0" u="none" strike="noStrike" cap="none">
                          <a:solidFill>
                            <a:srgbClr val="4472C4"/>
                          </a:solidFill>
                          <a:latin typeface="Calibri"/>
                          <a:ea typeface="Calibri"/>
                          <a:cs typeface="Calibri"/>
                          <a:sym typeface="Calibri"/>
                        </a:rPr>
                        <a:t>9</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10</a:t>
                      </a:r>
                      <a:endParaRPr/>
                    </a:p>
                  </a:txBody>
                  <a:tcPr marL="9525" marR="9525" marT="9525" marB="0" anchor="b">
                    <a:lnL w="19050" cap="flat" cmpd="sng">
                      <a:solidFill>
                        <a:srgbClr val="4472C4"/>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extLst>
                  <a:ext uri="{0D108BD9-81ED-4DB2-BD59-A6C34878D82A}">
                    <a16:rowId xmlns:a16="http://schemas.microsoft.com/office/drawing/2014/main" val="10007"/>
                  </a:ext>
                </a:extLst>
              </a:tr>
              <a:tr h="174575">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8"/>
                  </a:ext>
                </a:extLst>
              </a:tr>
              <a:tr h="342575">
                <a:tc gridSpan="10">
                  <a:txBody>
                    <a:bodyPr/>
                    <a:lstStyle/>
                    <a:p>
                      <a:pPr marL="0" marR="0" lvl="0" indent="0" algn="l" rtl="0">
                        <a:spcBef>
                          <a:spcPts val="0"/>
                        </a:spcBef>
                        <a:spcAft>
                          <a:spcPts val="0"/>
                        </a:spcAft>
                        <a:buNone/>
                      </a:pPr>
                      <a:r>
                        <a:rPr lang="fr-FR" sz="1600" b="1" i="0" u="none" strike="noStrike" cap="none">
                          <a:solidFill>
                            <a:srgbClr val="4472C4"/>
                          </a:solidFill>
                          <a:latin typeface="Calibri"/>
                          <a:ea typeface="Calibri"/>
                          <a:cs typeface="Calibri"/>
                          <a:sym typeface="Calibri"/>
                        </a:rPr>
                        <a:t>Would you have preferred that the recording be done in a hospital under supervision? </a:t>
                      </a:r>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10009"/>
                  </a:ext>
                </a:extLst>
              </a:tr>
              <a:tr h="174575">
                <a:tc gridSpan="2">
                  <a:txBody>
                    <a:bodyPr/>
                    <a:lstStyle/>
                    <a:p>
                      <a:pPr marL="0" marR="0" lvl="0" indent="0" algn="l" rtl="0">
                        <a:spcBef>
                          <a:spcPts val="0"/>
                        </a:spcBef>
                        <a:spcAft>
                          <a:spcPts val="0"/>
                        </a:spcAft>
                        <a:buNone/>
                      </a:pPr>
                      <a:r>
                        <a:rPr lang="fr-FR" sz="1600" b="0" i="0" u="none" strike="noStrike" cap="none">
                          <a:solidFill>
                            <a:srgbClr val="4472C4"/>
                          </a:solidFill>
                          <a:latin typeface="Calibri"/>
                          <a:ea typeface="Calibri"/>
                          <a:cs typeface="Calibri"/>
                          <a:sym typeface="Calibri"/>
                        </a:rPr>
                        <a:t>not at all</a:t>
                      </a:r>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hMerge="1">
                  <a:txBody>
                    <a:bodyPr/>
                    <a:lstStyle/>
                    <a:p>
                      <a:endParaRPr lang="fr-FR"/>
                    </a:p>
                  </a:txBody>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fr-FR" sz="1600" b="0" i="0" u="none" strike="noStrike" cap="none">
                          <a:solidFill>
                            <a:srgbClr val="4472C4"/>
                          </a:solidFill>
                          <a:latin typeface="Calibri"/>
                          <a:ea typeface="Calibri"/>
                          <a:cs typeface="Calibri"/>
                          <a:sym typeface="Calibri"/>
                        </a:rPr>
                        <a:t>many</a:t>
                      </a:r>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10"/>
                  </a:ext>
                </a:extLst>
              </a:tr>
              <a:tr h="174575">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1</a:t>
                      </a:r>
                      <a:endParaRPr/>
                    </a:p>
                  </a:txBody>
                  <a:tcPr marL="9525" marR="9525" marT="9525" marB="0" anchor="b">
                    <a:lnL w="9525" cap="flat" cmpd="sng">
                      <a:solidFill>
                        <a:srgbClr val="000000">
                          <a:alpha val="0"/>
                        </a:srgbClr>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400" b="1" i="0" u="none" strike="noStrike" cap="none">
                          <a:solidFill>
                            <a:srgbClr val="4472C4"/>
                          </a:solidFill>
                          <a:latin typeface="Calibri"/>
                          <a:ea typeface="Calibri"/>
                          <a:cs typeface="Calibri"/>
                          <a:sym typeface="Calibri"/>
                        </a:rPr>
                        <a:t>2</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3</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4</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5</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6</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7</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8</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4472C4"/>
                          </a:solidFill>
                          <a:latin typeface="Calibri"/>
                          <a:ea typeface="Calibri"/>
                          <a:cs typeface="Calibri"/>
                          <a:sym typeface="Calibri"/>
                        </a:rPr>
                        <a:t>9</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dirty="0">
                          <a:solidFill>
                            <a:srgbClr val="4472C4"/>
                          </a:solidFill>
                          <a:latin typeface="Calibri"/>
                          <a:ea typeface="Calibri"/>
                          <a:cs typeface="Calibri"/>
                          <a:sym typeface="Calibri"/>
                        </a:rPr>
                        <a:t>10</a:t>
                      </a:r>
                      <a:endParaRPr dirty="0"/>
                    </a:p>
                  </a:txBody>
                  <a:tcPr marL="9525" marR="9525" marT="9525" marB="0" anchor="b">
                    <a:lnL w="19050" cap="flat" cmpd="sng">
                      <a:solidFill>
                        <a:srgbClr val="4472C4"/>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extLst>
                  <a:ext uri="{0D108BD9-81ED-4DB2-BD59-A6C34878D82A}">
                    <a16:rowId xmlns:a16="http://schemas.microsoft.com/office/drawing/2014/main" val="10011"/>
                  </a:ext>
                </a:extLst>
              </a:tr>
            </a:tbl>
          </a:graphicData>
        </a:graphic>
      </p:graphicFrame>
      <p:sp>
        <p:nvSpPr>
          <p:cNvPr id="4" name="Google Shape;148;p19">
            <a:extLst>
              <a:ext uri="{FF2B5EF4-FFF2-40B4-BE49-F238E27FC236}">
                <a16:creationId xmlns:a16="http://schemas.microsoft.com/office/drawing/2014/main" id="{B13E8424-D8EC-3E6B-34BB-D3BCABC69D56}"/>
              </a:ext>
            </a:extLst>
          </p:cNvPr>
          <p:cNvSpPr/>
          <p:nvPr/>
        </p:nvSpPr>
        <p:spPr>
          <a:xfrm rot="10800000" flipH="1">
            <a:off x="-4" y="0"/>
            <a:ext cx="12192003" cy="1590742"/>
          </a:xfrm>
          <a:prstGeom prst="rect">
            <a:avLst/>
          </a:prstGeom>
          <a:gradFill flip="none" rotWithShape="1">
            <a:gsLst>
              <a:gs pos="33000">
                <a:srgbClr val="BCE7D3"/>
              </a:gs>
              <a:gs pos="58000">
                <a:srgbClr val="D3FAE7"/>
              </a:gs>
            </a:gsLst>
            <a:lin ang="0" scaled="1"/>
            <a:tileRect/>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fr-FR" sz="1800" b="0" i="0" u="none" strike="noStrike" kern="0" cap="none" spc="0" normalizeH="0" baseline="0" noProof="0" dirty="0">
              <a:ln>
                <a:noFill/>
              </a:ln>
              <a:solidFill>
                <a:srgbClr val="FFFFFF"/>
              </a:solidFill>
              <a:effectLst/>
              <a:uLnTx/>
              <a:uFillTx/>
              <a:latin typeface="Calibri"/>
              <a:ea typeface="Calibri"/>
              <a:cs typeface="Calibri"/>
              <a:sym typeface="Calibri"/>
            </a:endParaRPr>
          </a:p>
        </p:txBody>
      </p:sp>
      <p:sp>
        <p:nvSpPr>
          <p:cNvPr id="5" name="Google Shape;151;p19">
            <a:extLst>
              <a:ext uri="{FF2B5EF4-FFF2-40B4-BE49-F238E27FC236}">
                <a16:creationId xmlns:a16="http://schemas.microsoft.com/office/drawing/2014/main" id="{2ADA9654-2092-B3E0-AD57-BEC27F73FF23}"/>
              </a:ext>
            </a:extLst>
          </p:cNvPr>
          <p:cNvSpPr txBox="1">
            <a:spLocks/>
          </p:cNvSpPr>
          <p:nvPr/>
        </p:nvSpPr>
        <p:spPr>
          <a:xfrm>
            <a:off x="790556" y="334775"/>
            <a:ext cx="10749403" cy="1033669"/>
          </a:xfrm>
          <a:prstGeom prst="rect">
            <a:avLst/>
          </a:prstGeom>
          <a:noFill/>
          <a:ln>
            <a:noFill/>
          </a:ln>
        </p:spPr>
        <p:txBody>
          <a:bodyPr spcFirstLastPara="1" wrap="square" lIns="91425" tIns="45700" rIns="91425" bIns="45700" anchor="ctr" anchorCtr="0">
            <a:normAutofit fontScale="925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rgbClr val="FFFFFF"/>
              </a:buClr>
              <a:buSzPts val="4000"/>
            </a:pPr>
            <a:r>
              <a:rPr lang="fr-FR" b="1" kern="0" dirty="0">
                <a:solidFill>
                  <a:srgbClr val="004B84"/>
                </a:solidFill>
              </a:rPr>
              <a:t>Visual </a:t>
            </a:r>
            <a:r>
              <a:rPr lang="fr-FR" b="1" kern="0" dirty="0" err="1">
                <a:solidFill>
                  <a:srgbClr val="004B84"/>
                </a:solidFill>
              </a:rPr>
              <a:t>analogical</a:t>
            </a:r>
            <a:r>
              <a:rPr lang="fr-FR" b="1" kern="0" dirty="0">
                <a:solidFill>
                  <a:srgbClr val="004B84"/>
                </a:solidFill>
              </a:rPr>
              <a:t> </a:t>
            </a:r>
            <a:r>
              <a:rPr lang="fr-FR" b="1" kern="0" dirty="0" err="1">
                <a:solidFill>
                  <a:srgbClr val="004B84"/>
                </a:solidFill>
              </a:rPr>
              <a:t>scale</a:t>
            </a:r>
            <a:r>
              <a:rPr lang="fr-FR" b="1" kern="0" dirty="0">
                <a:solidFill>
                  <a:srgbClr val="004B84"/>
                </a:solidFill>
              </a:rPr>
              <a:t> (VAS) on SATISFACTION</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Shape 212"/>
        <p:cNvGrpSpPr/>
        <p:nvPr/>
      </p:nvGrpSpPr>
      <p:grpSpPr>
        <a:xfrm>
          <a:off x="0" y="0"/>
          <a:ext cx="0" cy="0"/>
          <a:chOff x="0" y="0"/>
          <a:chExt cx="0" cy="0"/>
        </a:xfrm>
      </p:grpSpPr>
      <p:sp>
        <p:nvSpPr>
          <p:cNvPr id="213" name="Google Shape;213;p2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4" name="Google Shape;214;p25"/>
          <p:cNvSpPr/>
          <p:nvPr/>
        </p:nvSpPr>
        <p:spPr>
          <a:xfrm rot="5400000" flipH="1">
            <a:off x="-638515" y="639280"/>
            <a:ext cx="6858000" cy="5579440"/>
          </a:xfrm>
          <a:prstGeom prst="rect">
            <a:avLst/>
          </a:prstGeom>
          <a:gradFill>
            <a:gsLst>
              <a:gs pos="0">
                <a:srgbClr val="000000"/>
              </a:gs>
              <a:gs pos="8000">
                <a:srgbClr val="000000"/>
              </a:gs>
              <a:gs pos="100000">
                <a:srgbClr val="2F5496"/>
              </a:gs>
            </a:gsLst>
            <a:lin ang="3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5" name="Google Shape;215;p25"/>
          <p:cNvSpPr/>
          <p:nvPr/>
        </p:nvSpPr>
        <p:spPr>
          <a:xfrm rot="5400000" flipH="1">
            <a:off x="-393206" y="395206"/>
            <a:ext cx="6346209" cy="5576080"/>
          </a:xfrm>
          <a:prstGeom prst="rect">
            <a:avLst/>
          </a:prstGeom>
          <a:gradFill>
            <a:gsLst>
              <a:gs pos="0">
                <a:srgbClr val="000000">
                  <a:alpha val="0"/>
                </a:srgbClr>
              </a:gs>
              <a:gs pos="99000">
                <a:srgbClr val="4472C4">
                  <a:alpha val="0"/>
                </a:srgbClr>
              </a:gs>
              <a:gs pos="100000">
                <a:srgbClr val="4472C4">
                  <a:alpha val="0"/>
                </a:srgbClr>
              </a:gs>
            </a:gsLst>
            <a:lin ang="1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6" name="Google Shape;216;p25"/>
          <p:cNvSpPr/>
          <p:nvPr/>
        </p:nvSpPr>
        <p:spPr>
          <a:xfrm rot="5400000" flipH="1">
            <a:off x="1528907" y="2818967"/>
            <a:ext cx="2501979" cy="5576080"/>
          </a:xfrm>
          <a:prstGeom prst="rect">
            <a:avLst/>
          </a:prstGeom>
          <a:gradFill>
            <a:gsLst>
              <a:gs pos="0">
                <a:srgbClr val="4472C4">
                  <a:alpha val="28627"/>
                </a:srgbClr>
              </a:gs>
              <a:gs pos="2000">
                <a:srgbClr val="4472C4">
                  <a:alpha val="28627"/>
                </a:srgbClr>
              </a:gs>
              <a:gs pos="100000">
                <a:srgbClr val="000000">
                  <a:alpha val="29803"/>
                </a:srgbClr>
              </a:gs>
            </a:gsLst>
            <a:lin ang="7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7" name="Google Shape;217;p25"/>
          <p:cNvSpPr/>
          <p:nvPr/>
        </p:nvSpPr>
        <p:spPr>
          <a:xfrm rot="5400000" flipH="1">
            <a:off x="-642971" y="634824"/>
            <a:ext cx="6858001" cy="5588350"/>
          </a:xfrm>
          <a:prstGeom prst="rect">
            <a:avLst/>
          </a:prstGeom>
          <a:gradFill>
            <a:gsLst>
              <a:gs pos="63000">
                <a:srgbClr val="D3FAE7"/>
              </a:gs>
              <a:gs pos="38000">
                <a:srgbClr val="BCE7D3"/>
              </a:gs>
            </a:gsLst>
            <a:lin ang="7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8" name="Google Shape;218;p25"/>
          <p:cNvSpPr/>
          <p:nvPr/>
        </p:nvSpPr>
        <p:spPr>
          <a:xfrm rot="6097846">
            <a:off x="818753" y="1128497"/>
            <a:ext cx="4318303" cy="4318303"/>
          </a:xfrm>
          <a:prstGeom prst="ellipse">
            <a:avLst/>
          </a:prstGeom>
          <a:gradFill>
            <a:gsLst>
              <a:gs pos="0">
                <a:srgbClr val="4472C4">
                  <a:alpha val="0"/>
                </a:srgbClr>
              </a:gs>
              <a:gs pos="39000">
                <a:srgbClr val="4472C4">
                  <a:alpha val="0"/>
                </a:srgbClr>
              </a:gs>
              <a:gs pos="100000">
                <a:srgbClr val="8DA9DB">
                  <a:alpha val="14901"/>
                </a:srgbClr>
              </a:gs>
            </a:gsLst>
            <a:lin ang="17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9" name="Google Shape;219;p25"/>
          <p:cNvSpPr txBox="1">
            <a:spLocks noGrp="1"/>
          </p:cNvSpPr>
          <p:nvPr>
            <p:ph type="title"/>
          </p:nvPr>
        </p:nvSpPr>
        <p:spPr>
          <a:xfrm>
            <a:off x="826396" y="586855"/>
            <a:ext cx="4230100" cy="3387497"/>
          </a:xfrm>
          <a:prstGeom prst="rect">
            <a:avLst/>
          </a:prstGeom>
          <a:noFill/>
          <a:ln>
            <a:noFill/>
          </a:ln>
        </p:spPr>
        <p:txBody>
          <a:bodyPr spcFirstLastPara="1" wrap="square" lIns="91425" tIns="45700" rIns="91425" bIns="45700" anchor="b" anchorCtr="0">
            <a:normAutofit/>
          </a:bodyPr>
          <a:lstStyle/>
          <a:p>
            <a:pPr marL="0" lvl="0" indent="0" algn="r" rtl="0">
              <a:lnSpc>
                <a:spcPct val="90000"/>
              </a:lnSpc>
              <a:spcBef>
                <a:spcPts val="0"/>
              </a:spcBef>
              <a:spcAft>
                <a:spcPts val="0"/>
              </a:spcAft>
              <a:buClr>
                <a:srgbClr val="FFFFFF"/>
              </a:buClr>
              <a:buSzPts val="4000"/>
              <a:buFont typeface="Calibri"/>
              <a:buNone/>
            </a:pPr>
            <a:r>
              <a:rPr lang="fr-FR" sz="8000" b="1" dirty="0">
                <a:solidFill>
                  <a:srgbClr val="004B84"/>
                </a:solidFill>
              </a:rPr>
              <a:t>RESULTS</a:t>
            </a:r>
            <a:endParaRPr sz="8800" b="1" dirty="0">
              <a:solidFill>
                <a:srgbClr val="004B84"/>
              </a:solidFill>
            </a:endParaRPr>
          </a:p>
        </p:txBody>
      </p:sp>
      <p:sp>
        <p:nvSpPr>
          <p:cNvPr id="220" name="Google Shape;220;p25"/>
          <p:cNvSpPr txBox="1">
            <a:spLocks noGrp="1"/>
          </p:cNvSpPr>
          <p:nvPr>
            <p:ph type="body" idx="1"/>
          </p:nvPr>
        </p:nvSpPr>
        <p:spPr>
          <a:xfrm>
            <a:off x="6503158" y="649480"/>
            <a:ext cx="4862447" cy="5546047"/>
          </a:xfrm>
          <a:prstGeom prst="rect">
            <a:avLst/>
          </a:prstGeom>
          <a:noFill/>
          <a:ln>
            <a:noFill/>
          </a:ln>
        </p:spPr>
        <p:txBody>
          <a:bodyPr spcFirstLastPara="1" wrap="square" lIns="91425" tIns="45700" rIns="91425" bIns="45700" anchor="ctr" anchorCtr="0">
            <a:normAutofit/>
          </a:bodyPr>
          <a:lstStyle/>
          <a:p>
            <a:pPr marL="228600" lvl="0" indent="-101600" algn="l" rtl="0">
              <a:lnSpc>
                <a:spcPct val="90000"/>
              </a:lnSpc>
              <a:spcBef>
                <a:spcPts val="0"/>
              </a:spcBef>
              <a:spcAft>
                <a:spcPts val="0"/>
              </a:spcAft>
              <a:buClr>
                <a:schemeClr val="dk1"/>
              </a:buClr>
              <a:buSzPts val="2000"/>
              <a:buNone/>
            </a:pPr>
            <a:endParaRPr sz="20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Shape 224"/>
        <p:cNvGrpSpPr/>
        <p:nvPr/>
      </p:nvGrpSpPr>
      <p:grpSpPr>
        <a:xfrm>
          <a:off x="0" y="0"/>
          <a:ext cx="0" cy="0"/>
          <a:chOff x="0" y="0"/>
          <a:chExt cx="0" cy="0"/>
        </a:xfrm>
      </p:grpSpPr>
      <p:sp>
        <p:nvSpPr>
          <p:cNvPr id="225" name="Google Shape;225;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fr-FR"/>
              <a:t>Flow Chart of the study</a:t>
            </a:r>
            <a:endParaRPr/>
          </a:p>
        </p:txBody>
      </p:sp>
      <p:grpSp>
        <p:nvGrpSpPr>
          <p:cNvPr id="226" name="Google Shape;226;p26"/>
          <p:cNvGrpSpPr/>
          <p:nvPr/>
        </p:nvGrpSpPr>
        <p:grpSpPr>
          <a:xfrm>
            <a:off x="3700763" y="1852415"/>
            <a:ext cx="3486971" cy="4350007"/>
            <a:chOff x="2853855" y="665"/>
            <a:chExt cx="3486971" cy="4350007"/>
          </a:xfrm>
        </p:grpSpPr>
        <p:sp>
          <p:nvSpPr>
            <p:cNvPr id="227" name="Google Shape;227;p26"/>
            <p:cNvSpPr/>
            <p:nvPr/>
          </p:nvSpPr>
          <p:spPr>
            <a:xfrm>
              <a:off x="4822994" y="1020198"/>
              <a:ext cx="336348" cy="1098830"/>
            </a:xfrm>
            <a:custGeom>
              <a:avLst/>
              <a:gdLst/>
              <a:ahLst/>
              <a:cxnLst/>
              <a:rect l="l" t="t" r="r" b="b"/>
              <a:pathLst>
                <a:path w="120000" h="120000" extrusionOk="0">
                  <a:moveTo>
                    <a:pt x="120000" y="0"/>
                  </a:moveTo>
                  <a:lnTo>
                    <a:pt x="120000" y="120000"/>
                  </a:lnTo>
                  <a:lnTo>
                    <a:pt x="0" y="120000"/>
                  </a:lnTo>
                </a:path>
              </a:pathLst>
            </a:custGeom>
            <a:noFill/>
            <a:ln w="12700" cap="flat" cmpd="sng">
              <a:solidFill>
                <a:srgbClr val="345A99"/>
              </a:solidFill>
              <a:prstDash val="solid"/>
              <a:miter lim="800000"/>
              <a:headEnd type="none" w="sm" len="sm"/>
              <a:tailEnd type="none" w="sm" len="sm"/>
            </a:ln>
          </p:spPr>
        </p:sp>
        <p:sp>
          <p:nvSpPr>
            <p:cNvPr id="229" name="Google Shape;229;p26"/>
            <p:cNvSpPr/>
            <p:nvPr/>
          </p:nvSpPr>
          <p:spPr>
            <a:xfrm>
              <a:off x="5113623" y="1020198"/>
              <a:ext cx="91440" cy="2197660"/>
            </a:xfrm>
            <a:custGeom>
              <a:avLst/>
              <a:gdLst/>
              <a:ahLst/>
              <a:cxnLst/>
              <a:rect l="l" t="t" r="r" b="b"/>
              <a:pathLst>
                <a:path w="120000" h="120000" extrusionOk="0">
                  <a:moveTo>
                    <a:pt x="60000" y="0"/>
                  </a:moveTo>
                  <a:lnTo>
                    <a:pt x="60000" y="120000"/>
                  </a:lnTo>
                </a:path>
              </a:pathLst>
            </a:custGeom>
            <a:noFill/>
            <a:ln w="12700" cap="flat" cmpd="sng">
              <a:solidFill>
                <a:srgbClr val="345A99"/>
              </a:solidFill>
              <a:prstDash val="solid"/>
              <a:miter lim="800000"/>
              <a:headEnd type="none" w="sm" len="sm"/>
              <a:tailEnd type="none" w="sm" len="sm"/>
            </a:ln>
          </p:spPr>
        </p:sp>
        <p:sp>
          <p:nvSpPr>
            <p:cNvPr id="231" name="Google Shape;231;p26"/>
            <p:cNvSpPr/>
            <p:nvPr/>
          </p:nvSpPr>
          <p:spPr>
            <a:xfrm>
              <a:off x="4174773" y="665"/>
              <a:ext cx="1969139" cy="1019533"/>
            </a:xfrm>
            <a:prstGeom prst="rect">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6"/>
            <p:cNvSpPr txBox="1"/>
            <p:nvPr/>
          </p:nvSpPr>
          <p:spPr>
            <a:xfrm>
              <a:off x="4174773" y="665"/>
              <a:ext cx="1969139" cy="1019533"/>
            </a:xfrm>
            <a:prstGeom prst="rect">
              <a:avLst/>
            </a:prstGeom>
            <a:noFill/>
            <a:ln>
              <a:noFill/>
            </a:ln>
          </p:spPr>
          <p:txBody>
            <a:bodyPr spcFirstLastPara="1" wrap="square" lIns="19050" tIns="19050" rIns="19050" bIns="143850" anchor="ctr" anchorCtr="0">
              <a:noAutofit/>
            </a:bodyPr>
            <a:lstStyle/>
            <a:p>
              <a:pPr marL="0" marR="0" lvl="0" indent="0" algn="ctr" rtl="0">
                <a:lnSpc>
                  <a:spcPct val="90000"/>
                </a:lnSpc>
                <a:spcBef>
                  <a:spcPts val="0"/>
                </a:spcBef>
                <a:spcAft>
                  <a:spcPts val="0"/>
                </a:spcAft>
                <a:buClr>
                  <a:schemeClr val="lt1"/>
                </a:buClr>
                <a:buSzPts val="3000"/>
                <a:buFont typeface="Calibri"/>
                <a:buNone/>
              </a:pPr>
              <a:r>
                <a:rPr lang="fr-FR" sz="3000" dirty="0">
                  <a:solidFill>
                    <a:schemeClr val="lt1"/>
                  </a:solidFill>
                  <a:latin typeface="Calibri"/>
                  <a:ea typeface="Calibri"/>
                  <a:cs typeface="Calibri"/>
                  <a:sym typeface="Calibri"/>
                </a:rPr>
                <a:t>367 </a:t>
              </a:r>
              <a:r>
                <a:rPr lang="fr-FR" sz="3000" dirty="0" err="1">
                  <a:solidFill>
                    <a:schemeClr val="lt1"/>
                  </a:solidFill>
                  <a:latin typeface="Calibri"/>
                  <a:ea typeface="Calibri"/>
                  <a:cs typeface="Calibri"/>
                  <a:sym typeface="Calibri"/>
                </a:rPr>
                <a:t>children</a:t>
              </a:r>
              <a:endParaRPr sz="3000" dirty="0">
                <a:solidFill>
                  <a:schemeClr val="lt1"/>
                </a:solidFill>
                <a:latin typeface="Calibri"/>
                <a:ea typeface="Calibri"/>
                <a:cs typeface="Calibri"/>
                <a:sym typeface="Calibri"/>
              </a:endParaRPr>
            </a:p>
          </p:txBody>
        </p:sp>
        <p:sp>
          <p:nvSpPr>
            <p:cNvPr id="233" name="Google Shape;233;p26"/>
            <p:cNvSpPr/>
            <p:nvPr/>
          </p:nvSpPr>
          <p:spPr>
            <a:xfrm>
              <a:off x="4568601" y="793635"/>
              <a:ext cx="1772225" cy="339844"/>
            </a:xfrm>
            <a:prstGeom prst="rect">
              <a:avLst/>
            </a:prstGeom>
            <a:solidFill>
              <a:schemeClr val="lt1">
                <a:alpha val="89803"/>
              </a:schemeClr>
            </a:solidFill>
            <a:ln w="12700" cap="flat" cmpd="sng">
              <a:solidFill>
                <a:srgbClr val="4372C3"/>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6"/>
            <p:cNvSpPr txBox="1"/>
            <p:nvPr/>
          </p:nvSpPr>
          <p:spPr>
            <a:xfrm>
              <a:off x="4568601" y="793635"/>
              <a:ext cx="1772225" cy="339844"/>
            </a:xfrm>
            <a:prstGeom prst="rect">
              <a:avLst/>
            </a:prstGeom>
            <a:noFill/>
            <a:ln>
              <a:noFill/>
            </a:ln>
          </p:spPr>
          <p:txBody>
            <a:bodyPr spcFirstLastPara="1" wrap="square" lIns="30475" tIns="7600" rIns="30475" bIns="7600" anchor="ctr" anchorCtr="0">
              <a:noAutofit/>
            </a:bodyPr>
            <a:lstStyle/>
            <a:p>
              <a:pPr marL="0" marR="0" lvl="0" indent="0" algn="ctr" rtl="0">
                <a:lnSpc>
                  <a:spcPct val="90000"/>
                </a:lnSpc>
                <a:spcBef>
                  <a:spcPts val="0"/>
                </a:spcBef>
                <a:spcAft>
                  <a:spcPts val="0"/>
                </a:spcAft>
                <a:buClr>
                  <a:schemeClr val="dk1"/>
                </a:buClr>
                <a:buSzPts val="1200"/>
                <a:buFont typeface="Calibri"/>
                <a:buNone/>
              </a:pPr>
              <a:r>
                <a:rPr lang="fr-FR" sz="1200" dirty="0" err="1">
                  <a:solidFill>
                    <a:schemeClr val="dk1"/>
                  </a:solidFill>
                  <a:latin typeface="Calibri"/>
                  <a:ea typeface="Calibri"/>
                  <a:cs typeface="Calibri"/>
                  <a:sym typeface="Calibri"/>
                </a:rPr>
                <a:t>Underwent</a:t>
              </a:r>
              <a:r>
                <a:rPr lang="fr-FR" sz="1200" dirty="0">
                  <a:solidFill>
                    <a:schemeClr val="dk1"/>
                  </a:solidFill>
                  <a:latin typeface="Calibri"/>
                  <a:ea typeface="Calibri"/>
                  <a:cs typeface="Calibri"/>
                  <a:sym typeface="Calibri"/>
                </a:rPr>
                <a:t> U-PSG (Jan-2018 to June-2021)</a:t>
              </a:r>
              <a:endParaRPr dirty="0"/>
            </a:p>
          </p:txBody>
        </p:sp>
        <p:sp>
          <p:nvSpPr>
            <p:cNvPr id="239" name="Google Shape;239;p26"/>
            <p:cNvSpPr/>
            <p:nvPr/>
          </p:nvSpPr>
          <p:spPr>
            <a:xfrm>
              <a:off x="4174773" y="3217858"/>
              <a:ext cx="1969139" cy="1019533"/>
            </a:xfrm>
            <a:prstGeom prst="rect">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6"/>
            <p:cNvSpPr txBox="1"/>
            <p:nvPr/>
          </p:nvSpPr>
          <p:spPr>
            <a:xfrm>
              <a:off x="4174773" y="3217858"/>
              <a:ext cx="1969139" cy="1019533"/>
            </a:xfrm>
            <a:prstGeom prst="rect">
              <a:avLst/>
            </a:prstGeom>
            <a:noFill/>
            <a:ln>
              <a:noFill/>
            </a:ln>
          </p:spPr>
          <p:txBody>
            <a:bodyPr spcFirstLastPara="1" wrap="square" lIns="19050" tIns="19050" rIns="19050" bIns="143850" anchor="ctr" anchorCtr="0">
              <a:noAutofit/>
            </a:bodyPr>
            <a:lstStyle/>
            <a:p>
              <a:pPr marL="0" marR="0" lvl="0" indent="0" algn="ctr" rtl="0">
                <a:lnSpc>
                  <a:spcPct val="90000"/>
                </a:lnSpc>
                <a:spcBef>
                  <a:spcPts val="0"/>
                </a:spcBef>
                <a:spcAft>
                  <a:spcPts val="0"/>
                </a:spcAft>
                <a:buClr>
                  <a:schemeClr val="dk1"/>
                </a:buClr>
                <a:buSzPts val="3000"/>
                <a:buFont typeface="Calibri"/>
                <a:buNone/>
              </a:pPr>
              <a:r>
                <a:rPr lang="fr-FR" sz="3000" dirty="0">
                  <a:solidFill>
                    <a:schemeClr val="lt1"/>
                  </a:solidFill>
                  <a:latin typeface="Calibri"/>
                  <a:ea typeface="Calibri"/>
                  <a:cs typeface="Calibri"/>
                  <a:sym typeface="Calibri"/>
                </a:rPr>
                <a:t>363</a:t>
              </a:r>
              <a:endParaRPr sz="3000" dirty="0">
                <a:solidFill>
                  <a:schemeClr val="lt1"/>
                </a:solidFill>
                <a:latin typeface="Calibri"/>
                <a:ea typeface="Calibri"/>
                <a:cs typeface="Calibri"/>
                <a:sym typeface="Calibri"/>
              </a:endParaRPr>
            </a:p>
          </p:txBody>
        </p:sp>
        <p:sp>
          <p:nvSpPr>
            <p:cNvPr id="241" name="Google Shape;241;p26"/>
            <p:cNvSpPr/>
            <p:nvPr/>
          </p:nvSpPr>
          <p:spPr>
            <a:xfrm>
              <a:off x="4568601" y="4010828"/>
              <a:ext cx="1772225" cy="339844"/>
            </a:xfrm>
            <a:prstGeom prst="rect">
              <a:avLst/>
            </a:prstGeom>
            <a:solidFill>
              <a:schemeClr val="lt1">
                <a:alpha val="89803"/>
              </a:schemeClr>
            </a:solidFill>
            <a:ln w="12700" cap="flat" cmpd="sng">
              <a:solidFill>
                <a:srgbClr val="4372C3"/>
              </a:solidFill>
              <a:prstDash val="solid"/>
              <a:miter lim="800000"/>
              <a:headEnd type="none" w="sm" len="sm"/>
              <a:tailEnd type="none" w="sm" len="sm"/>
            </a:ln>
          </p:spPr>
          <p:txBody>
            <a:bodyPr spcFirstLastPara="1" wrap="square" lIns="91425" tIns="91425" rIns="91425" bIns="91425" anchor="ctr" anchorCtr="0">
              <a:noAutofit/>
            </a:bodyPr>
            <a:lstStyle/>
            <a:p>
              <a:pPr algn="ctr">
                <a:lnSpc>
                  <a:spcPct val="90000"/>
                </a:lnSpc>
                <a:buClr>
                  <a:schemeClr val="dk1"/>
                </a:buClr>
                <a:buSzPts val="1200"/>
              </a:pPr>
              <a:r>
                <a:rPr lang="fr-FR" sz="1200" dirty="0">
                  <a:solidFill>
                    <a:schemeClr val="dk1"/>
                  </a:solidFill>
                  <a:latin typeface="Calibri"/>
                  <a:cs typeface="Calibri"/>
                </a:rPr>
                <a:t>Total population</a:t>
              </a:r>
              <a:endParaRPr sz="1200" dirty="0">
                <a:solidFill>
                  <a:schemeClr val="dk1"/>
                </a:solidFill>
                <a:latin typeface="Calibri"/>
                <a:cs typeface="Calibri"/>
              </a:endParaRPr>
            </a:p>
          </p:txBody>
        </p:sp>
        <p:sp>
          <p:nvSpPr>
            <p:cNvPr id="247" name="Google Shape;247;p26"/>
            <p:cNvSpPr/>
            <p:nvPr/>
          </p:nvSpPr>
          <p:spPr>
            <a:xfrm>
              <a:off x="2853855" y="1609261"/>
              <a:ext cx="1969139" cy="1019533"/>
            </a:xfrm>
            <a:prstGeom prst="rect">
              <a:avLst/>
            </a:prstGeom>
            <a:solidFill>
              <a:srgbClr val="4372C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6"/>
            <p:cNvSpPr txBox="1"/>
            <p:nvPr/>
          </p:nvSpPr>
          <p:spPr>
            <a:xfrm>
              <a:off x="2853855" y="1609261"/>
              <a:ext cx="1969139" cy="1019533"/>
            </a:xfrm>
            <a:prstGeom prst="rect">
              <a:avLst/>
            </a:prstGeom>
            <a:noFill/>
            <a:ln>
              <a:noFill/>
            </a:ln>
          </p:spPr>
          <p:txBody>
            <a:bodyPr spcFirstLastPara="1" wrap="square" lIns="19050" tIns="19050" rIns="19050" bIns="143850" anchor="ctr" anchorCtr="0">
              <a:noAutofit/>
            </a:bodyPr>
            <a:lstStyle/>
            <a:p>
              <a:pPr marL="0" marR="0" lvl="0" indent="0" algn="ctr" rtl="0">
                <a:lnSpc>
                  <a:spcPct val="90000"/>
                </a:lnSpc>
                <a:spcBef>
                  <a:spcPts val="0"/>
                </a:spcBef>
                <a:spcAft>
                  <a:spcPts val="0"/>
                </a:spcAft>
                <a:buClr>
                  <a:schemeClr val="dk1"/>
                </a:buClr>
                <a:buSzPts val="3000"/>
                <a:buFont typeface="Calibri"/>
                <a:buNone/>
              </a:pPr>
              <a:r>
                <a:rPr lang="fr-FR" sz="3000" dirty="0">
                  <a:solidFill>
                    <a:schemeClr val="lt1"/>
                  </a:solidFill>
                  <a:latin typeface="Calibri"/>
                  <a:ea typeface="Calibri"/>
                  <a:cs typeface="Calibri"/>
                  <a:sym typeface="Calibri"/>
                </a:rPr>
                <a:t>4 </a:t>
              </a:r>
              <a:r>
                <a:rPr lang="fr-FR" sz="3000" dirty="0" err="1">
                  <a:solidFill>
                    <a:schemeClr val="lt1"/>
                  </a:solidFill>
                  <a:latin typeface="Calibri"/>
                  <a:ea typeface="Calibri"/>
                  <a:cs typeface="Calibri"/>
                  <a:sym typeface="Calibri"/>
                </a:rPr>
                <a:t>failled</a:t>
              </a:r>
              <a:endParaRPr sz="3000" dirty="0">
                <a:solidFill>
                  <a:schemeClr val="lt1"/>
                </a:solidFill>
                <a:latin typeface="Calibri"/>
                <a:ea typeface="Calibri"/>
                <a:cs typeface="Calibri"/>
                <a:sym typeface="Calibri"/>
              </a:endParaRPr>
            </a:p>
          </p:txBody>
        </p:sp>
        <p:sp>
          <p:nvSpPr>
            <p:cNvPr id="249" name="Google Shape;249;p26"/>
            <p:cNvSpPr/>
            <p:nvPr/>
          </p:nvSpPr>
          <p:spPr>
            <a:xfrm>
              <a:off x="3247683" y="2402231"/>
              <a:ext cx="1772225" cy="339844"/>
            </a:xfrm>
            <a:prstGeom prst="rect">
              <a:avLst/>
            </a:prstGeom>
            <a:solidFill>
              <a:schemeClr val="lt1">
                <a:alpha val="89803"/>
              </a:schemeClr>
            </a:solidFill>
            <a:ln w="12700" cap="flat" cmpd="sng">
              <a:solidFill>
                <a:srgbClr val="4372C3"/>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6"/>
            <p:cNvSpPr txBox="1"/>
            <p:nvPr/>
          </p:nvSpPr>
          <p:spPr>
            <a:xfrm>
              <a:off x="3247683" y="2402231"/>
              <a:ext cx="1772225" cy="339844"/>
            </a:xfrm>
            <a:prstGeom prst="rect">
              <a:avLst/>
            </a:prstGeom>
            <a:noFill/>
            <a:ln>
              <a:noFill/>
            </a:ln>
          </p:spPr>
          <p:txBody>
            <a:bodyPr spcFirstLastPara="1" wrap="square" lIns="55875" tIns="13950" rIns="55875" bIns="13950" anchor="ctr" anchorCtr="0">
              <a:noAutofit/>
            </a:bodyPr>
            <a:lstStyle/>
            <a:p>
              <a:pPr marL="0" marR="0" lvl="0" indent="0" algn="r" rtl="0">
                <a:lnSpc>
                  <a:spcPct val="90000"/>
                </a:lnSpc>
                <a:spcBef>
                  <a:spcPts val="0"/>
                </a:spcBef>
                <a:spcAft>
                  <a:spcPts val="0"/>
                </a:spcAft>
                <a:buClr>
                  <a:schemeClr val="dk1"/>
                </a:buClr>
                <a:buSzPts val="2200"/>
                <a:buFont typeface="Calibri"/>
                <a:buNone/>
              </a:pPr>
              <a:r>
                <a:rPr lang="fr-FR" sz="2200" dirty="0">
                  <a:solidFill>
                    <a:schemeClr val="dk1"/>
                  </a:solidFill>
                  <a:latin typeface="Calibri"/>
                  <a:ea typeface="Calibri"/>
                  <a:cs typeface="Calibri"/>
                  <a:sym typeface="Calibri"/>
                </a:rPr>
                <a:t>To </a:t>
              </a:r>
              <a:r>
                <a:rPr lang="fr-FR" sz="2200" dirty="0" err="1">
                  <a:solidFill>
                    <a:schemeClr val="dk1"/>
                  </a:solidFill>
                  <a:latin typeface="Calibri"/>
                  <a:ea typeface="Calibri"/>
                  <a:cs typeface="Calibri"/>
                  <a:sym typeface="Calibri"/>
                </a:rPr>
                <a:t>be</a:t>
              </a:r>
              <a:r>
                <a:rPr lang="fr-FR" sz="2200" dirty="0">
                  <a:solidFill>
                    <a:schemeClr val="dk1"/>
                  </a:solidFill>
                  <a:latin typeface="Calibri"/>
                  <a:ea typeface="Calibri"/>
                  <a:cs typeface="Calibri"/>
                  <a:sym typeface="Calibri"/>
                </a:rPr>
                <a:t> </a:t>
              </a:r>
              <a:r>
                <a:rPr lang="fr-FR" sz="2200" dirty="0" err="1">
                  <a:solidFill>
                    <a:schemeClr val="dk1"/>
                  </a:solidFill>
                  <a:latin typeface="Calibri"/>
                  <a:ea typeface="Calibri"/>
                  <a:cs typeface="Calibri"/>
                  <a:sym typeface="Calibri"/>
                </a:rPr>
                <a:t>reddone</a:t>
              </a:r>
              <a:endParaRPr sz="2200" dirty="0">
                <a:solidFill>
                  <a:schemeClr val="dk1"/>
                </a:solidFill>
                <a:latin typeface="Calibri"/>
                <a:ea typeface="Calibri"/>
                <a:cs typeface="Calibri"/>
                <a:sym typeface="Calibri"/>
              </a:endParaRPr>
            </a:p>
          </p:txBody>
        </p:sp>
      </p:grpSp>
      <p:sp>
        <p:nvSpPr>
          <p:cNvPr id="2" name="Google Shape;148;p19">
            <a:extLst>
              <a:ext uri="{FF2B5EF4-FFF2-40B4-BE49-F238E27FC236}">
                <a16:creationId xmlns:a16="http://schemas.microsoft.com/office/drawing/2014/main" id="{03463A94-859F-D11F-95DD-42575EACBFE2}"/>
              </a:ext>
            </a:extLst>
          </p:cNvPr>
          <p:cNvSpPr/>
          <p:nvPr/>
        </p:nvSpPr>
        <p:spPr>
          <a:xfrm rot="10800000" flipH="1">
            <a:off x="-4" y="0"/>
            <a:ext cx="12192003" cy="1590742"/>
          </a:xfrm>
          <a:prstGeom prst="rect">
            <a:avLst/>
          </a:prstGeom>
          <a:gradFill flip="none" rotWithShape="1">
            <a:gsLst>
              <a:gs pos="33000">
                <a:srgbClr val="BCE7D3"/>
              </a:gs>
              <a:gs pos="58000">
                <a:srgbClr val="D3FAE7"/>
              </a:gs>
            </a:gsLst>
            <a:lin ang="0" scaled="1"/>
            <a:tileRect/>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fr-FR" sz="1800" b="0" i="0" u="none" strike="noStrike" kern="0" cap="none" spc="0" normalizeH="0" baseline="0" noProof="0" dirty="0">
              <a:ln>
                <a:noFill/>
              </a:ln>
              <a:solidFill>
                <a:srgbClr val="FFFFFF"/>
              </a:solidFill>
              <a:effectLst/>
              <a:uLnTx/>
              <a:uFillTx/>
              <a:latin typeface="Calibri"/>
              <a:ea typeface="Calibri"/>
              <a:cs typeface="Calibri"/>
              <a:sym typeface="Calibri"/>
            </a:endParaRPr>
          </a:p>
        </p:txBody>
      </p:sp>
      <p:sp>
        <p:nvSpPr>
          <p:cNvPr id="3" name="Google Shape;151;p19">
            <a:extLst>
              <a:ext uri="{FF2B5EF4-FFF2-40B4-BE49-F238E27FC236}">
                <a16:creationId xmlns:a16="http://schemas.microsoft.com/office/drawing/2014/main" id="{E71BD143-9CF4-1859-C238-D6915936C19F}"/>
              </a:ext>
            </a:extLst>
          </p:cNvPr>
          <p:cNvSpPr txBox="1">
            <a:spLocks/>
          </p:cNvSpPr>
          <p:nvPr/>
        </p:nvSpPr>
        <p:spPr>
          <a:xfrm>
            <a:off x="790556" y="334775"/>
            <a:ext cx="10749403" cy="1033669"/>
          </a:xfrm>
          <a:prstGeom prst="rect">
            <a:avLst/>
          </a:prstGeom>
          <a:noFill/>
          <a:ln>
            <a:noFill/>
          </a:ln>
        </p:spPr>
        <p:txBody>
          <a:bodyPr spcFirstLastPara="1" wrap="square" lIns="91425" tIns="45700" rIns="91425" bIns="45700" anchor="ctr" anchorCtr="0">
            <a:normAutofit fontScale="92500" lnSpcReduction="200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rgbClr val="FFFFFF"/>
              </a:buClr>
              <a:buSzPts val="4000"/>
            </a:pPr>
            <a:r>
              <a:rPr lang="en-US" b="1" kern="0" dirty="0">
                <a:solidFill>
                  <a:srgbClr val="004B84"/>
                </a:solidFill>
              </a:rPr>
              <a:t>All patients/parents accepted to participate into the study</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Shape 254"/>
        <p:cNvGrpSpPr/>
        <p:nvPr/>
      </p:nvGrpSpPr>
      <p:grpSpPr>
        <a:xfrm>
          <a:off x="0" y="0"/>
          <a:ext cx="0" cy="0"/>
          <a:chOff x="0" y="0"/>
          <a:chExt cx="0" cy="0"/>
        </a:xfrm>
      </p:grpSpPr>
      <p:sp>
        <p:nvSpPr>
          <p:cNvPr id="255" name="Google Shape;255;p2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6" name="Google Shape;256;p2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7" name="Google Shape;257;p2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8" name="Google Shape;258;p2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9" name="Google Shape;259;p2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0" name="Google Shape;260;p27"/>
          <p:cNvSpPr txBox="1">
            <a:spLocks noGrp="1"/>
          </p:cNvSpPr>
          <p:nvPr>
            <p:ph type="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000"/>
              <a:buFont typeface="Calibri"/>
              <a:buNone/>
            </a:pPr>
            <a:endParaRPr sz="4000">
              <a:solidFill>
                <a:srgbClr val="FFFFFF"/>
              </a:solidFill>
            </a:endParaRPr>
          </a:p>
        </p:txBody>
      </p:sp>
      <p:sp>
        <p:nvSpPr>
          <p:cNvPr id="261" name="Google Shape;261;p27"/>
          <p:cNvSpPr txBox="1">
            <a:spLocks noGrp="1"/>
          </p:cNvSpPr>
          <p:nvPr>
            <p:ph type="body" idx="1"/>
          </p:nvPr>
        </p:nvSpPr>
        <p:spPr>
          <a:xfrm>
            <a:off x="589935" y="1590741"/>
            <a:ext cx="10825317" cy="4839556"/>
          </a:xfrm>
          <a:prstGeom prst="rect">
            <a:avLst/>
          </a:prstGeom>
          <a:noFill/>
          <a:ln>
            <a:noFill/>
          </a:ln>
        </p:spPr>
        <p:txBody>
          <a:bodyPr spcFirstLastPara="1" wrap="square" lIns="91425" tIns="45700" rIns="91425" bIns="45700" anchor="ctr" anchorCtr="0">
            <a:normAutofit fontScale="77500" lnSpcReduction="20000"/>
          </a:bodyPr>
          <a:lstStyle/>
          <a:p>
            <a:pPr marL="0" lvl="0" indent="0" algn="l" rtl="0">
              <a:lnSpc>
                <a:spcPct val="150000"/>
              </a:lnSpc>
              <a:spcBef>
                <a:spcPts val="0"/>
              </a:spcBef>
              <a:spcAft>
                <a:spcPts val="0"/>
              </a:spcAft>
              <a:buClr>
                <a:schemeClr val="dk1"/>
              </a:buClr>
              <a:buSzPts val="2400"/>
              <a:buNone/>
            </a:pPr>
            <a:r>
              <a:rPr lang="fr-FR" sz="2400" dirty="0"/>
              <a:t>363 </a:t>
            </a:r>
            <a:r>
              <a:rPr lang="en-US" sz="2400" dirty="0"/>
              <a:t>consecutive children, aged 8.9 ± 3.3 years </a:t>
            </a:r>
          </a:p>
          <a:p>
            <a:pPr marL="0" lvl="0" indent="0" algn="l" rtl="0">
              <a:lnSpc>
                <a:spcPct val="150000"/>
              </a:lnSpc>
              <a:spcBef>
                <a:spcPts val="0"/>
              </a:spcBef>
              <a:spcAft>
                <a:spcPts val="0"/>
              </a:spcAft>
              <a:buClr>
                <a:schemeClr val="dk1"/>
              </a:buClr>
              <a:buSzPts val="2400"/>
              <a:buNone/>
            </a:pPr>
            <a:r>
              <a:rPr lang="en-US" sz="2400" dirty="0"/>
              <a:t>	15,5% under 6 </a:t>
            </a:r>
            <a:r>
              <a:rPr lang="en-US" sz="2400" dirty="0" err="1"/>
              <a:t>y.o</a:t>
            </a:r>
            <a:endParaRPr lang="en-US" sz="2400" dirty="0"/>
          </a:p>
          <a:p>
            <a:pPr marL="0" lvl="0" indent="0" algn="l" rtl="0">
              <a:lnSpc>
                <a:spcPct val="150000"/>
              </a:lnSpc>
              <a:spcBef>
                <a:spcPts val="0"/>
              </a:spcBef>
              <a:spcAft>
                <a:spcPts val="0"/>
              </a:spcAft>
              <a:buClr>
                <a:schemeClr val="dk1"/>
              </a:buClr>
              <a:buSzPts val="2400"/>
              <a:buNone/>
            </a:pPr>
            <a:r>
              <a:rPr lang="en-US" sz="2400" dirty="0"/>
              <a:t>	61% between 6 and 11 y. o.</a:t>
            </a:r>
          </a:p>
          <a:p>
            <a:pPr marL="0" lvl="0" indent="0" algn="l" rtl="0">
              <a:lnSpc>
                <a:spcPct val="150000"/>
              </a:lnSpc>
              <a:spcBef>
                <a:spcPts val="0"/>
              </a:spcBef>
              <a:spcAft>
                <a:spcPts val="0"/>
              </a:spcAft>
              <a:buClr>
                <a:schemeClr val="dk1"/>
              </a:buClr>
              <a:buSzPts val="2400"/>
              <a:buNone/>
            </a:pPr>
            <a:r>
              <a:rPr lang="en-US" sz="2400" dirty="0"/>
              <a:t>	23,5% older than 12 y. o.</a:t>
            </a:r>
          </a:p>
          <a:p>
            <a:pPr marL="0" lvl="0" indent="0" algn="l" rtl="0">
              <a:lnSpc>
                <a:spcPct val="150000"/>
              </a:lnSpc>
              <a:spcBef>
                <a:spcPts val="0"/>
              </a:spcBef>
              <a:spcAft>
                <a:spcPts val="0"/>
              </a:spcAft>
              <a:buClr>
                <a:schemeClr val="dk1"/>
              </a:buClr>
              <a:buSzPts val="2400"/>
              <a:buNone/>
            </a:pPr>
            <a:r>
              <a:rPr lang="en-US" sz="2400" dirty="0"/>
              <a:t> </a:t>
            </a:r>
            <a:br>
              <a:rPr lang="en-US" sz="2400" dirty="0"/>
            </a:br>
            <a:r>
              <a:rPr lang="en-US" sz="2400" dirty="0"/>
              <a:t>The main symptoms motivating the H-PSG study were:</a:t>
            </a:r>
            <a:endParaRPr lang="en-US" dirty="0"/>
          </a:p>
          <a:p>
            <a:pPr marL="342900">
              <a:lnSpc>
                <a:spcPct val="160000"/>
              </a:lnSpc>
              <a:spcBef>
                <a:spcPts val="600"/>
              </a:spcBef>
              <a:buClr>
                <a:schemeClr val="accent1">
                  <a:lumMod val="60000"/>
                  <a:lumOff val="40000"/>
                </a:schemeClr>
              </a:buClr>
              <a:buSzPts val="2400"/>
              <a:buFont typeface="Wingdings" panose="05000000000000000000" pitchFamily="2" charset="2"/>
              <a:buChar char="§"/>
            </a:pPr>
            <a:r>
              <a:rPr lang="en-US" sz="2600" dirty="0"/>
              <a:t>Snoring (42%)</a:t>
            </a:r>
          </a:p>
          <a:p>
            <a:pPr marL="342900">
              <a:lnSpc>
                <a:spcPct val="160000"/>
              </a:lnSpc>
              <a:spcBef>
                <a:spcPts val="600"/>
              </a:spcBef>
              <a:buClr>
                <a:schemeClr val="accent1">
                  <a:lumMod val="60000"/>
                  <a:lumOff val="40000"/>
                </a:schemeClr>
              </a:buClr>
              <a:buSzPts val="2400"/>
              <a:buFont typeface="Wingdings" panose="05000000000000000000" pitchFamily="2" charset="2"/>
              <a:buChar char="§"/>
            </a:pPr>
            <a:r>
              <a:rPr lang="en-US" sz="2600" dirty="0"/>
              <a:t>Nighttime awakenings (41%)</a:t>
            </a:r>
          </a:p>
          <a:p>
            <a:pPr marL="342900">
              <a:lnSpc>
                <a:spcPct val="160000"/>
              </a:lnSpc>
              <a:spcBef>
                <a:spcPts val="600"/>
              </a:spcBef>
              <a:buClr>
                <a:schemeClr val="accent1">
                  <a:lumMod val="60000"/>
                  <a:lumOff val="40000"/>
                </a:schemeClr>
              </a:buClr>
              <a:buSzPts val="2400"/>
              <a:buFont typeface="Wingdings" panose="05000000000000000000" pitchFamily="2" charset="2"/>
              <a:buChar char="§"/>
            </a:pPr>
            <a:r>
              <a:rPr lang="en-US" sz="2600" dirty="0"/>
              <a:t>Daytime fatigue (40%)</a:t>
            </a:r>
          </a:p>
          <a:p>
            <a:pPr marL="342900">
              <a:lnSpc>
                <a:spcPct val="160000"/>
              </a:lnSpc>
              <a:spcBef>
                <a:spcPts val="600"/>
              </a:spcBef>
              <a:buClr>
                <a:schemeClr val="accent1">
                  <a:lumMod val="60000"/>
                  <a:lumOff val="40000"/>
                </a:schemeClr>
              </a:buClr>
              <a:buSzPts val="2400"/>
              <a:buFont typeface="Wingdings" panose="05000000000000000000" pitchFamily="2" charset="2"/>
              <a:buChar char="§"/>
            </a:pPr>
            <a:r>
              <a:rPr lang="en-US" sz="2600" dirty="0"/>
              <a:t>Leg jerks at night  (29%) associated or not to anormal sensations “I need to stretch my legs” or “legs bothering me all night” or “fighting with my squirmy legs” or “Bugs crawling in my legs”</a:t>
            </a:r>
          </a:p>
        </p:txBody>
      </p:sp>
      <p:sp>
        <p:nvSpPr>
          <p:cNvPr id="2" name="Google Shape;148;p19">
            <a:extLst>
              <a:ext uri="{FF2B5EF4-FFF2-40B4-BE49-F238E27FC236}">
                <a16:creationId xmlns:a16="http://schemas.microsoft.com/office/drawing/2014/main" id="{89B2BD29-D332-FCA8-2A54-6D2FF02FA1E5}"/>
              </a:ext>
            </a:extLst>
          </p:cNvPr>
          <p:cNvSpPr/>
          <p:nvPr/>
        </p:nvSpPr>
        <p:spPr>
          <a:xfrm rot="10800000" flipH="1">
            <a:off x="-4" y="0"/>
            <a:ext cx="12192003" cy="1590742"/>
          </a:xfrm>
          <a:prstGeom prst="rect">
            <a:avLst/>
          </a:prstGeom>
          <a:gradFill flip="none" rotWithShape="1">
            <a:gsLst>
              <a:gs pos="33000">
                <a:srgbClr val="BCE7D3"/>
              </a:gs>
              <a:gs pos="58000">
                <a:srgbClr val="D3FAE7"/>
              </a:gs>
            </a:gsLst>
            <a:lin ang="0" scaled="1"/>
            <a:tileRect/>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fr-FR" sz="1800" b="0" i="0" u="none" strike="noStrike" kern="0" cap="none" spc="0" normalizeH="0" baseline="0" noProof="0" dirty="0">
              <a:ln>
                <a:noFill/>
              </a:ln>
              <a:solidFill>
                <a:srgbClr val="FFFFFF"/>
              </a:solidFill>
              <a:effectLst/>
              <a:uLnTx/>
              <a:uFillTx/>
              <a:latin typeface="Calibri"/>
              <a:ea typeface="Calibri"/>
              <a:cs typeface="Calibri"/>
              <a:sym typeface="Calibri"/>
            </a:endParaRPr>
          </a:p>
        </p:txBody>
      </p:sp>
      <p:sp>
        <p:nvSpPr>
          <p:cNvPr id="3" name="Google Shape;151;p19">
            <a:extLst>
              <a:ext uri="{FF2B5EF4-FFF2-40B4-BE49-F238E27FC236}">
                <a16:creationId xmlns:a16="http://schemas.microsoft.com/office/drawing/2014/main" id="{1303986A-0F95-D780-D0E5-171F4713AB08}"/>
              </a:ext>
            </a:extLst>
          </p:cNvPr>
          <p:cNvSpPr txBox="1">
            <a:spLocks/>
          </p:cNvSpPr>
          <p:nvPr/>
        </p:nvSpPr>
        <p:spPr>
          <a:xfrm>
            <a:off x="790556" y="334775"/>
            <a:ext cx="10749403" cy="1033669"/>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rgbClr val="FFFFFF"/>
              </a:buClr>
              <a:buSzPts val="4000"/>
            </a:pPr>
            <a:r>
              <a:rPr lang="fr-FR" b="1" kern="0" dirty="0" err="1">
                <a:solidFill>
                  <a:srgbClr val="004B84"/>
                </a:solidFill>
              </a:rPr>
              <a:t>Classical</a:t>
            </a:r>
            <a:r>
              <a:rPr lang="fr-FR" b="1" kern="0" dirty="0">
                <a:solidFill>
                  <a:srgbClr val="004B84"/>
                </a:solidFill>
              </a:rPr>
              <a:t> </a:t>
            </a:r>
            <a:r>
              <a:rPr lang="fr-FR" b="1" kern="0" dirty="0" err="1">
                <a:solidFill>
                  <a:srgbClr val="004B84"/>
                </a:solidFill>
              </a:rPr>
              <a:t>children</a:t>
            </a:r>
            <a:r>
              <a:rPr lang="fr-FR" b="1" kern="0" dirty="0">
                <a:solidFill>
                  <a:srgbClr val="004B84"/>
                </a:solidFill>
              </a:rPr>
              <a:t> population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Shape 265"/>
        <p:cNvGrpSpPr/>
        <p:nvPr/>
      </p:nvGrpSpPr>
      <p:grpSpPr>
        <a:xfrm>
          <a:off x="0" y="0"/>
          <a:ext cx="0" cy="0"/>
          <a:chOff x="0" y="0"/>
          <a:chExt cx="0" cy="0"/>
        </a:xfrm>
      </p:grpSpPr>
      <p:sp>
        <p:nvSpPr>
          <p:cNvPr id="266" name="Google Shape;266;p2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7" name="Google Shape;267;p28"/>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8" name="Google Shape;268;p28"/>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9" name="Google Shape;269;p28"/>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0" name="Google Shape;270;p28"/>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1" name="Google Shape;271;p28"/>
          <p:cNvSpPr txBox="1">
            <a:spLocks noGrp="1"/>
          </p:cNvSpPr>
          <p:nvPr>
            <p:ph type="title"/>
          </p:nvPr>
        </p:nvSpPr>
        <p:spPr>
          <a:xfrm>
            <a:off x="1371599" y="475151"/>
            <a:ext cx="9895951" cy="1033669"/>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3400"/>
              <a:buFont typeface="Calibri"/>
              <a:buNone/>
            </a:pPr>
            <a:r>
              <a:rPr lang="fr-FR" sz="3400">
                <a:solidFill>
                  <a:srgbClr val="FFFFFF"/>
                </a:solidFill>
              </a:rPr>
              <a:t>Associated diseases</a:t>
            </a:r>
            <a:br>
              <a:rPr lang="fr-FR" sz="3400">
                <a:solidFill>
                  <a:srgbClr val="FFFFFF"/>
                </a:solidFill>
              </a:rPr>
            </a:br>
            <a:endParaRPr sz="3400">
              <a:solidFill>
                <a:srgbClr val="FFFFFF"/>
              </a:solidFill>
            </a:endParaRPr>
          </a:p>
        </p:txBody>
      </p:sp>
      <p:sp>
        <p:nvSpPr>
          <p:cNvPr id="272" name="Google Shape;272;p28"/>
          <p:cNvSpPr txBox="1">
            <a:spLocks noGrp="1"/>
          </p:cNvSpPr>
          <p:nvPr>
            <p:ph type="body" idx="1"/>
          </p:nvPr>
        </p:nvSpPr>
        <p:spPr>
          <a:xfrm>
            <a:off x="555521" y="1856081"/>
            <a:ext cx="9724031" cy="3683358"/>
          </a:xfrm>
          <a:prstGeom prst="rect">
            <a:avLst/>
          </a:prstGeom>
          <a:noFill/>
          <a:ln>
            <a:noFill/>
          </a:ln>
        </p:spPr>
        <p:txBody>
          <a:bodyPr spcFirstLastPara="1" wrap="square" lIns="91425" tIns="45700" rIns="91425" bIns="45700" anchor="ctr" anchorCtr="0">
            <a:normAutofit/>
          </a:bodyPr>
          <a:lstStyle/>
          <a:p>
            <a:pPr marL="342900">
              <a:lnSpc>
                <a:spcPct val="150000"/>
              </a:lnSpc>
              <a:spcBef>
                <a:spcPts val="0"/>
              </a:spcBef>
              <a:buClr>
                <a:schemeClr val="accent1">
                  <a:lumMod val="60000"/>
                  <a:lumOff val="40000"/>
                </a:schemeClr>
              </a:buClr>
              <a:buSzPts val="2400"/>
              <a:buFont typeface="Wingdings" panose="05000000000000000000" pitchFamily="2" charset="2"/>
              <a:buChar char="§"/>
            </a:pPr>
            <a:r>
              <a:rPr lang="fr-FR" sz="2400" b="1" dirty="0"/>
              <a:t>43 patients </a:t>
            </a:r>
            <a:r>
              <a:rPr lang="fr-FR" sz="2400" b="1" dirty="0" err="1"/>
              <a:t>had</a:t>
            </a:r>
            <a:r>
              <a:rPr lang="fr-FR" sz="2400" b="1" dirty="0"/>
              <a:t> a </a:t>
            </a:r>
            <a:r>
              <a:rPr lang="fr-FR" sz="2400" b="1" dirty="0" err="1"/>
              <a:t>prior</a:t>
            </a:r>
            <a:r>
              <a:rPr lang="fr-FR" sz="2400" b="1" dirty="0"/>
              <a:t> </a:t>
            </a:r>
            <a:r>
              <a:rPr lang="fr-FR" sz="2400" b="1" dirty="0" err="1"/>
              <a:t>diagnosis</a:t>
            </a:r>
            <a:r>
              <a:rPr lang="fr-FR" sz="2400" b="1" dirty="0"/>
              <a:t> of ADD or ADHD, </a:t>
            </a:r>
            <a:endParaRPr sz="2400" dirty="0"/>
          </a:p>
          <a:p>
            <a:pPr marL="342900">
              <a:lnSpc>
                <a:spcPct val="150000"/>
              </a:lnSpc>
              <a:buClr>
                <a:schemeClr val="accent1">
                  <a:lumMod val="60000"/>
                  <a:lumOff val="40000"/>
                </a:schemeClr>
              </a:buClr>
              <a:buSzPts val="2400"/>
              <a:buFont typeface="Wingdings" panose="05000000000000000000" pitchFamily="2" charset="2"/>
              <a:buChar char="§"/>
            </a:pPr>
            <a:r>
              <a:rPr lang="fr-FR" sz="2400" b="1" dirty="0"/>
              <a:t>32 patients </a:t>
            </a:r>
            <a:r>
              <a:rPr lang="fr-FR" sz="2400" b="1" dirty="0" err="1"/>
              <a:t>with</a:t>
            </a:r>
            <a:r>
              <a:rPr lang="fr-FR" sz="2400" b="1" dirty="0"/>
              <a:t>  </a:t>
            </a:r>
            <a:r>
              <a:rPr lang="fr-FR" sz="2400" b="1" dirty="0" err="1"/>
              <a:t>learning</a:t>
            </a:r>
            <a:r>
              <a:rPr lang="fr-FR" sz="2400" b="1" dirty="0"/>
              <a:t> </a:t>
            </a:r>
            <a:r>
              <a:rPr lang="fr-FR" sz="2400" b="1" dirty="0" err="1"/>
              <a:t>disabilities</a:t>
            </a:r>
            <a:endParaRPr sz="2400" dirty="0"/>
          </a:p>
          <a:p>
            <a:pPr marL="342900">
              <a:lnSpc>
                <a:spcPct val="150000"/>
              </a:lnSpc>
              <a:buClr>
                <a:schemeClr val="accent1">
                  <a:lumMod val="60000"/>
                  <a:lumOff val="40000"/>
                </a:schemeClr>
              </a:buClr>
              <a:buSzPts val="2400"/>
              <a:buFont typeface="Wingdings" panose="05000000000000000000" pitchFamily="2" charset="2"/>
              <a:buChar char="§"/>
            </a:pPr>
            <a:r>
              <a:rPr lang="fr-FR" sz="2400" b="1" dirty="0"/>
              <a:t>12 patients </a:t>
            </a:r>
            <a:r>
              <a:rPr lang="fr-FR" sz="2400" b="1" dirty="0" err="1"/>
              <a:t>with</a:t>
            </a:r>
            <a:r>
              <a:rPr lang="fr-FR" sz="2400" b="1" dirty="0"/>
              <a:t>  </a:t>
            </a:r>
            <a:r>
              <a:rPr lang="fr-FR" sz="2400" b="1" dirty="0" err="1"/>
              <a:t>epilepsy</a:t>
            </a:r>
            <a:endParaRPr sz="2400" dirty="0"/>
          </a:p>
          <a:p>
            <a:pPr marL="228600" lvl="0" indent="-101600" algn="l" rtl="0">
              <a:lnSpc>
                <a:spcPct val="90000"/>
              </a:lnSpc>
              <a:spcBef>
                <a:spcPts val="1000"/>
              </a:spcBef>
              <a:spcAft>
                <a:spcPts val="0"/>
              </a:spcAft>
              <a:buClr>
                <a:schemeClr val="dk1"/>
              </a:buClr>
              <a:buSzPts val="2000"/>
              <a:buNone/>
            </a:pPr>
            <a:endParaRPr sz="2000" dirty="0"/>
          </a:p>
        </p:txBody>
      </p:sp>
      <p:sp>
        <p:nvSpPr>
          <p:cNvPr id="2" name="Google Shape;148;p19">
            <a:extLst>
              <a:ext uri="{FF2B5EF4-FFF2-40B4-BE49-F238E27FC236}">
                <a16:creationId xmlns:a16="http://schemas.microsoft.com/office/drawing/2014/main" id="{68B83655-ADEC-59AD-5AF8-A8B87298C617}"/>
              </a:ext>
            </a:extLst>
          </p:cNvPr>
          <p:cNvSpPr/>
          <p:nvPr/>
        </p:nvSpPr>
        <p:spPr>
          <a:xfrm rot="10800000" flipH="1">
            <a:off x="-4" y="0"/>
            <a:ext cx="12192003" cy="1590742"/>
          </a:xfrm>
          <a:prstGeom prst="rect">
            <a:avLst/>
          </a:prstGeom>
          <a:gradFill flip="none" rotWithShape="1">
            <a:gsLst>
              <a:gs pos="33000">
                <a:srgbClr val="BCE7D3"/>
              </a:gs>
              <a:gs pos="58000">
                <a:srgbClr val="D3FAE7"/>
              </a:gs>
            </a:gsLst>
            <a:lin ang="0" scaled="1"/>
            <a:tileRect/>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fr-FR" sz="1800" b="0" i="0" u="none" strike="noStrike" kern="0" cap="none" spc="0" normalizeH="0" baseline="0" noProof="0" dirty="0">
              <a:ln>
                <a:noFill/>
              </a:ln>
              <a:solidFill>
                <a:srgbClr val="FFFFFF"/>
              </a:solidFill>
              <a:effectLst/>
              <a:uLnTx/>
              <a:uFillTx/>
              <a:latin typeface="Calibri"/>
              <a:ea typeface="Calibri"/>
              <a:cs typeface="Calibri"/>
              <a:sym typeface="Calibri"/>
            </a:endParaRPr>
          </a:p>
        </p:txBody>
      </p:sp>
      <p:sp>
        <p:nvSpPr>
          <p:cNvPr id="3" name="Google Shape;151;p19">
            <a:extLst>
              <a:ext uri="{FF2B5EF4-FFF2-40B4-BE49-F238E27FC236}">
                <a16:creationId xmlns:a16="http://schemas.microsoft.com/office/drawing/2014/main" id="{C297D9A8-D4BC-89CE-27B3-195FF55DAC38}"/>
              </a:ext>
            </a:extLst>
          </p:cNvPr>
          <p:cNvSpPr txBox="1">
            <a:spLocks/>
          </p:cNvSpPr>
          <p:nvPr/>
        </p:nvSpPr>
        <p:spPr>
          <a:xfrm>
            <a:off x="790556" y="334775"/>
            <a:ext cx="10749403" cy="1033669"/>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rgbClr val="FFFFFF"/>
              </a:buClr>
              <a:buSzPts val="4000"/>
            </a:pPr>
            <a:r>
              <a:rPr lang="en-US" b="1" kern="0" dirty="0">
                <a:solidFill>
                  <a:srgbClr val="004B84"/>
                </a:solidFill>
              </a:rPr>
              <a:t>Associated disorders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267;p28">
            <a:extLst>
              <a:ext uri="{FF2B5EF4-FFF2-40B4-BE49-F238E27FC236}">
                <a16:creationId xmlns:a16="http://schemas.microsoft.com/office/drawing/2014/main" id="{1ECC6071-1C86-8A7C-BA07-5ADB3A017F41}"/>
              </a:ext>
            </a:extLst>
          </p:cNvPr>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 name="Google Shape;268;p28">
            <a:extLst>
              <a:ext uri="{FF2B5EF4-FFF2-40B4-BE49-F238E27FC236}">
                <a16:creationId xmlns:a16="http://schemas.microsoft.com/office/drawing/2014/main" id="{975BC385-9ED7-2571-F3FD-413CAEEC032D}"/>
              </a:ext>
            </a:extLst>
          </p:cNvPr>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 name="Google Shape;269;p28">
            <a:extLst>
              <a:ext uri="{FF2B5EF4-FFF2-40B4-BE49-F238E27FC236}">
                <a16:creationId xmlns:a16="http://schemas.microsoft.com/office/drawing/2014/main" id="{05D18406-C0ED-8938-6B3C-3CFBA97A6397}"/>
              </a:ext>
            </a:extLst>
          </p:cNvPr>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 name="Google Shape;270;p28">
            <a:extLst>
              <a:ext uri="{FF2B5EF4-FFF2-40B4-BE49-F238E27FC236}">
                <a16:creationId xmlns:a16="http://schemas.microsoft.com/office/drawing/2014/main" id="{1C95D8D0-5AAF-32A2-CE32-8C9108957BDD}"/>
              </a:ext>
            </a:extLst>
          </p:cNvPr>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 name="Google Shape;271;p28">
            <a:extLst>
              <a:ext uri="{FF2B5EF4-FFF2-40B4-BE49-F238E27FC236}">
                <a16:creationId xmlns:a16="http://schemas.microsoft.com/office/drawing/2014/main" id="{35537B7F-6D8A-8451-A6E9-483815299669}"/>
              </a:ext>
            </a:extLst>
          </p:cNvPr>
          <p:cNvSpPr txBox="1">
            <a:spLocks/>
          </p:cNvSpPr>
          <p:nvPr/>
        </p:nvSpPr>
        <p:spPr>
          <a:xfrm>
            <a:off x="1371599" y="475151"/>
            <a:ext cx="9895951" cy="1033669"/>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rgbClr val="FFFFFF"/>
              </a:buClr>
              <a:buSzPts val="3400"/>
            </a:pPr>
            <a:r>
              <a:rPr lang="fr-FR" sz="3400" kern="0">
                <a:solidFill>
                  <a:srgbClr val="FFFFFF"/>
                </a:solidFill>
              </a:rPr>
              <a:t>Associated diseases</a:t>
            </a:r>
            <a:br>
              <a:rPr lang="fr-FR" sz="3400" kern="0">
                <a:solidFill>
                  <a:srgbClr val="FFFFFF"/>
                </a:solidFill>
              </a:rPr>
            </a:br>
            <a:endParaRPr lang="fr-FR" sz="3400" kern="0">
              <a:solidFill>
                <a:srgbClr val="FFFFFF"/>
              </a:solidFill>
            </a:endParaRPr>
          </a:p>
        </p:txBody>
      </p:sp>
      <p:sp>
        <p:nvSpPr>
          <p:cNvPr id="13" name="Google Shape;148;p19">
            <a:extLst>
              <a:ext uri="{FF2B5EF4-FFF2-40B4-BE49-F238E27FC236}">
                <a16:creationId xmlns:a16="http://schemas.microsoft.com/office/drawing/2014/main" id="{61FAD7B5-D233-F9E3-A312-BB7BD796982C}"/>
              </a:ext>
            </a:extLst>
          </p:cNvPr>
          <p:cNvSpPr/>
          <p:nvPr/>
        </p:nvSpPr>
        <p:spPr>
          <a:xfrm rot="10800000" flipH="1">
            <a:off x="-4" y="0"/>
            <a:ext cx="12192003" cy="1590742"/>
          </a:xfrm>
          <a:prstGeom prst="rect">
            <a:avLst/>
          </a:prstGeom>
          <a:gradFill flip="none" rotWithShape="1">
            <a:gsLst>
              <a:gs pos="33000">
                <a:srgbClr val="BCE7D3"/>
              </a:gs>
              <a:gs pos="58000">
                <a:srgbClr val="D3FAE7"/>
              </a:gs>
            </a:gsLst>
            <a:lin ang="0" scaled="1"/>
            <a:tileRect/>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fr-FR" sz="1800" b="0" i="0" u="none" strike="noStrike" kern="0" cap="none" spc="0" normalizeH="0" baseline="0" noProof="0" dirty="0">
              <a:ln>
                <a:noFill/>
              </a:ln>
              <a:solidFill>
                <a:srgbClr val="FFFFFF"/>
              </a:solidFill>
              <a:effectLst/>
              <a:uLnTx/>
              <a:uFillTx/>
              <a:latin typeface="Calibri"/>
              <a:ea typeface="Calibri"/>
              <a:cs typeface="Calibri"/>
              <a:sym typeface="Calibri"/>
            </a:endParaRPr>
          </a:p>
        </p:txBody>
      </p:sp>
      <p:sp>
        <p:nvSpPr>
          <p:cNvPr id="14" name="Google Shape;151;p19">
            <a:extLst>
              <a:ext uri="{FF2B5EF4-FFF2-40B4-BE49-F238E27FC236}">
                <a16:creationId xmlns:a16="http://schemas.microsoft.com/office/drawing/2014/main" id="{1A21722B-4863-32A6-E43B-3720C28D7788}"/>
              </a:ext>
            </a:extLst>
          </p:cNvPr>
          <p:cNvSpPr txBox="1">
            <a:spLocks/>
          </p:cNvSpPr>
          <p:nvPr/>
        </p:nvSpPr>
        <p:spPr>
          <a:xfrm>
            <a:off x="790556" y="334775"/>
            <a:ext cx="10749403" cy="1033669"/>
          </a:xfrm>
          <a:prstGeom prst="rect">
            <a:avLst/>
          </a:prstGeom>
          <a:noFill/>
          <a:ln>
            <a:noFill/>
          </a:ln>
        </p:spPr>
        <p:txBody>
          <a:bodyPr spcFirstLastPara="1" wrap="square" lIns="91425" tIns="45700" rIns="91425" bIns="45700" anchor="ctr" anchorCtr="0">
            <a:normAutofit fontScale="77500" lnSpcReduction="200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rgbClr val="FFFFFF"/>
              </a:buClr>
              <a:buSzPts val="4000"/>
            </a:pPr>
            <a:r>
              <a:rPr lang="en-US" b="1" kern="0" dirty="0">
                <a:solidFill>
                  <a:srgbClr val="004B84"/>
                </a:solidFill>
              </a:rPr>
              <a:t>H-PSG can help detecting anormal EEG for follow-up of epilepsy or to derive a patient to a sleep laboratory?</a:t>
            </a:r>
          </a:p>
        </p:txBody>
      </p:sp>
      <p:pic>
        <p:nvPicPr>
          <p:cNvPr id="6" name="Image 5">
            <a:extLst>
              <a:ext uri="{FF2B5EF4-FFF2-40B4-BE49-F238E27FC236}">
                <a16:creationId xmlns:a16="http://schemas.microsoft.com/office/drawing/2014/main" id="{A0B4D15D-0CD8-D8B4-C019-A735C2BB9E72}"/>
              </a:ext>
            </a:extLst>
          </p:cNvPr>
          <p:cNvPicPr>
            <a:picLocks noChangeAspect="1"/>
          </p:cNvPicPr>
          <p:nvPr/>
        </p:nvPicPr>
        <p:blipFill>
          <a:blip r:embed="rId2"/>
          <a:stretch>
            <a:fillRect/>
          </a:stretch>
        </p:blipFill>
        <p:spPr>
          <a:xfrm>
            <a:off x="6393931" y="2672666"/>
            <a:ext cx="5629201" cy="3410634"/>
          </a:xfrm>
          <a:prstGeom prst="rect">
            <a:avLst/>
          </a:prstGeom>
        </p:spPr>
      </p:pic>
      <p:pic>
        <p:nvPicPr>
          <p:cNvPr id="5" name="Image 4">
            <a:extLst>
              <a:ext uri="{FF2B5EF4-FFF2-40B4-BE49-F238E27FC236}">
                <a16:creationId xmlns:a16="http://schemas.microsoft.com/office/drawing/2014/main" id="{6050A20E-8DF8-38FE-A59B-21678A818F56}"/>
              </a:ext>
            </a:extLst>
          </p:cNvPr>
          <p:cNvPicPr>
            <a:picLocks noChangeAspect="1"/>
          </p:cNvPicPr>
          <p:nvPr/>
        </p:nvPicPr>
        <p:blipFill>
          <a:blip r:embed="rId3"/>
          <a:stretch>
            <a:fillRect/>
          </a:stretch>
        </p:blipFill>
        <p:spPr>
          <a:xfrm>
            <a:off x="202410" y="2672666"/>
            <a:ext cx="5857875" cy="3410634"/>
          </a:xfrm>
          <a:prstGeom prst="rect">
            <a:avLst/>
          </a:prstGeom>
        </p:spPr>
      </p:pic>
      <p:sp>
        <p:nvSpPr>
          <p:cNvPr id="8" name="ZoneTexte 7">
            <a:extLst>
              <a:ext uri="{FF2B5EF4-FFF2-40B4-BE49-F238E27FC236}">
                <a16:creationId xmlns:a16="http://schemas.microsoft.com/office/drawing/2014/main" id="{5BC523A7-E0B5-97F2-02D0-1DD69B95A6C1}"/>
              </a:ext>
            </a:extLst>
          </p:cNvPr>
          <p:cNvSpPr txBox="1"/>
          <p:nvPr/>
        </p:nvSpPr>
        <p:spPr>
          <a:xfrm>
            <a:off x="839789" y="1634692"/>
            <a:ext cx="4248405" cy="584775"/>
          </a:xfrm>
          <a:prstGeom prst="rect">
            <a:avLst/>
          </a:prstGeom>
          <a:noFill/>
        </p:spPr>
        <p:txBody>
          <a:bodyPr wrap="square" rtlCol="0">
            <a:spAutoFit/>
          </a:bodyPr>
          <a:lstStyle/>
          <a:p>
            <a:pPr algn="ctr"/>
            <a:r>
              <a:rPr lang="en-US" sz="1600" b="1" dirty="0">
                <a:solidFill>
                  <a:schemeClr val="accent1"/>
                </a:solidFill>
                <a:latin typeface="Calibri" panose="020F0502020204030204" pitchFamily="34" charset="0"/>
                <a:ea typeface="Calibri" panose="020F0502020204030204" pitchFamily="34" charset="0"/>
                <a:cs typeface="Times New Roman" panose="02020603050405020304" pitchFamily="18" charset="0"/>
              </a:rPr>
              <a:t>Repetitive spikes, every 1 -2 seconds in the left hemisphere (30 seconds </a:t>
            </a:r>
            <a:r>
              <a:rPr lang="fr-FR" sz="1600" b="1"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rPr>
              <a:t>page)</a:t>
            </a:r>
            <a:endParaRPr lang="fr-FR" sz="1600" b="1" dirty="0">
              <a:solidFill>
                <a:schemeClr val="accent1"/>
              </a:solidFill>
            </a:endParaRPr>
          </a:p>
        </p:txBody>
      </p:sp>
      <p:sp>
        <p:nvSpPr>
          <p:cNvPr id="9" name="ZoneTexte 8">
            <a:extLst>
              <a:ext uri="{FF2B5EF4-FFF2-40B4-BE49-F238E27FC236}">
                <a16:creationId xmlns:a16="http://schemas.microsoft.com/office/drawing/2014/main" id="{40C401DA-2979-344F-AF05-4AC78AC58F62}"/>
              </a:ext>
            </a:extLst>
          </p:cNvPr>
          <p:cNvSpPr txBox="1"/>
          <p:nvPr/>
        </p:nvSpPr>
        <p:spPr>
          <a:xfrm>
            <a:off x="7208057" y="1609292"/>
            <a:ext cx="4059493" cy="584775"/>
          </a:xfrm>
          <a:prstGeom prst="rect">
            <a:avLst/>
          </a:prstGeom>
          <a:noFill/>
        </p:spPr>
        <p:txBody>
          <a:bodyPr wrap="square" rtlCol="0">
            <a:spAutoFit/>
          </a:bodyPr>
          <a:lstStyle/>
          <a:p>
            <a:pPr algn="ctr"/>
            <a:r>
              <a:rPr lang="en-US" sz="1600" b="1" dirty="0">
                <a:solidFill>
                  <a:schemeClr val="accent1"/>
                </a:solidFill>
                <a:latin typeface="Calibri" panose="020F0502020204030204" pitchFamily="34" charset="0"/>
                <a:ea typeface="Calibri" panose="020F0502020204030204" pitchFamily="34" charset="0"/>
                <a:cs typeface="Times New Roman" panose="02020603050405020304" pitchFamily="18" charset="0"/>
              </a:rPr>
              <a:t>Repetitive slow spikes, in the left hemisphere in slow wave sleep (30 seconds </a:t>
            </a:r>
            <a:r>
              <a:rPr lang="fr-FR" sz="1600" b="1"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rPr>
              <a:t>page)</a:t>
            </a:r>
            <a:endParaRPr lang="fr-FR" sz="1600" b="1" dirty="0">
              <a:solidFill>
                <a:schemeClr val="accent1"/>
              </a:solidFill>
            </a:endParaRPr>
          </a:p>
        </p:txBody>
      </p:sp>
    </p:spTree>
    <p:extLst>
      <p:ext uri="{BB962C8B-B14F-4D97-AF65-F5344CB8AC3E}">
        <p14:creationId xmlns:p14="http://schemas.microsoft.com/office/powerpoint/2010/main" val="5483586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Shape 276"/>
        <p:cNvGrpSpPr/>
        <p:nvPr/>
      </p:nvGrpSpPr>
      <p:grpSpPr>
        <a:xfrm>
          <a:off x="0" y="0"/>
          <a:ext cx="0" cy="0"/>
          <a:chOff x="0" y="0"/>
          <a:chExt cx="0" cy="0"/>
        </a:xfrm>
      </p:grpSpPr>
      <p:sp>
        <p:nvSpPr>
          <p:cNvPr id="277" name="Google Shape;277;p2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8" name="Google Shape;278;p29"/>
          <p:cNvSpPr/>
          <p:nvPr/>
        </p:nvSpPr>
        <p:spPr>
          <a:xfrm flipH="1">
            <a:off x="2" y="0"/>
            <a:ext cx="12191998" cy="1575955"/>
          </a:xfrm>
          <a:prstGeom prst="rect">
            <a:avLst/>
          </a:prstGeom>
          <a:gradFill>
            <a:gsLst>
              <a:gs pos="0">
                <a:srgbClr val="000000">
                  <a:alpha val="95686"/>
                </a:srgbClr>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9" name="Google Shape;279;p29"/>
          <p:cNvSpPr/>
          <p:nvPr/>
        </p:nvSpPr>
        <p:spPr>
          <a:xfrm rot="10800000" flipH="1">
            <a:off x="8128857" y="0"/>
            <a:ext cx="4063143" cy="1576412"/>
          </a:xfrm>
          <a:prstGeom prst="rect">
            <a:avLst/>
          </a:prstGeom>
          <a:gradFill>
            <a:gsLst>
              <a:gs pos="0">
                <a:srgbClr val="1F3864">
                  <a:alpha val="67843"/>
                </a:srgbClr>
              </a:gs>
              <a:gs pos="19000">
                <a:srgbClr val="1F3864">
                  <a:alpha val="67843"/>
                </a:srgbClr>
              </a:gs>
              <a:gs pos="100000">
                <a:srgbClr val="4472C4">
                  <a:alpha val="78823"/>
                </a:srgbClr>
              </a:gs>
            </a:gsLst>
            <a:lin ang="19199999"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0" name="Google Shape;280;p29"/>
          <p:cNvSpPr/>
          <p:nvPr/>
        </p:nvSpPr>
        <p:spPr>
          <a:xfrm rot="5400000">
            <a:off x="5307777" y="-5307778"/>
            <a:ext cx="1576446" cy="12192002"/>
          </a:xfrm>
          <a:prstGeom prst="rect">
            <a:avLst/>
          </a:prstGeom>
          <a:gradFill>
            <a:gsLst>
              <a:gs pos="0">
                <a:srgbClr val="4472C4">
                  <a:alpha val="0"/>
                </a:srgbClr>
              </a:gs>
              <a:gs pos="23000">
                <a:srgbClr val="4472C4">
                  <a:alpha val="0"/>
                </a:srgbClr>
              </a:gs>
              <a:gs pos="99000">
                <a:srgbClr val="000000">
                  <a:alpha val="73725"/>
                </a:srgbClr>
              </a:gs>
              <a:gs pos="100000">
                <a:srgbClr val="000000">
                  <a:alpha val="73725"/>
                </a:srgbClr>
              </a:gs>
            </a:gsLst>
            <a:lin ang="20399999"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1" name="Google Shape;281;p29"/>
          <p:cNvSpPr txBox="1">
            <a:spLocks noGrp="1"/>
          </p:cNvSpPr>
          <p:nvPr>
            <p:ph type="title"/>
          </p:nvPr>
        </p:nvSpPr>
        <p:spPr>
          <a:xfrm>
            <a:off x="1371597" y="348865"/>
            <a:ext cx="10044023" cy="877729"/>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4000"/>
              <a:buFont typeface="Calibri"/>
              <a:buNone/>
            </a:pPr>
            <a:r>
              <a:rPr lang="fr-FR" sz="4000">
                <a:solidFill>
                  <a:srgbClr val="FFFFFF"/>
                </a:solidFill>
              </a:rPr>
              <a:t>Visual analog scales results</a:t>
            </a:r>
            <a:endParaRPr/>
          </a:p>
        </p:txBody>
      </p:sp>
      <p:sp>
        <p:nvSpPr>
          <p:cNvPr id="282" name="Google Shape;282;p29"/>
          <p:cNvSpPr txBox="1"/>
          <p:nvPr/>
        </p:nvSpPr>
        <p:spPr>
          <a:xfrm>
            <a:off x="3048000" y="3244334"/>
            <a:ext cx="609600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aphicFrame>
        <p:nvGraphicFramePr>
          <p:cNvPr id="283" name="Google Shape;283;p29"/>
          <p:cNvGraphicFramePr/>
          <p:nvPr/>
        </p:nvGraphicFramePr>
        <p:xfrm>
          <a:off x="1371597" y="1752600"/>
          <a:ext cx="8661425" cy="4633375"/>
        </p:xfrm>
        <a:graphic>
          <a:graphicData uri="http://schemas.openxmlformats.org/drawingml/2006/table">
            <a:tbl>
              <a:tblPr>
                <a:noFill/>
              </a:tblPr>
              <a:tblGrid>
                <a:gridCol w="867300">
                  <a:extLst>
                    <a:ext uri="{9D8B030D-6E8A-4147-A177-3AD203B41FA5}">
                      <a16:colId xmlns:a16="http://schemas.microsoft.com/office/drawing/2014/main" val="20000"/>
                    </a:ext>
                  </a:extLst>
                </a:gridCol>
                <a:gridCol w="797925">
                  <a:extLst>
                    <a:ext uri="{9D8B030D-6E8A-4147-A177-3AD203B41FA5}">
                      <a16:colId xmlns:a16="http://schemas.microsoft.com/office/drawing/2014/main" val="20001"/>
                    </a:ext>
                  </a:extLst>
                </a:gridCol>
                <a:gridCol w="959800">
                  <a:extLst>
                    <a:ext uri="{9D8B030D-6E8A-4147-A177-3AD203B41FA5}">
                      <a16:colId xmlns:a16="http://schemas.microsoft.com/office/drawing/2014/main" val="20002"/>
                    </a:ext>
                  </a:extLst>
                </a:gridCol>
                <a:gridCol w="867300">
                  <a:extLst>
                    <a:ext uri="{9D8B030D-6E8A-4147-A177-3AD203B41FA5}">
                      <a16:colId xmlns:a16="http://schemas.microsoft.com/office/drawing/2014/main" val="20003"/>
                    </a:ext>
                  </a:extLst>
                </a:gridCol>
                <a:gridCol w="867300">
                  <a:extLst>
                    <a:ext uri="{9D8B030D-6E8A-4147-A177-3AD203B41FA5}">
                      <a16:colId xmlns:a16="http://schemas.microsoft.com/office/drawing/2014/main" val="20004"/>
                    </a:ext>
                  </a:extLst>
                </a:gridCol>
                <a:gridCol w="867300">
                  <a:extLst>
                    <a:ext uri="{9D8B030D-6E8A-4147-A177-3AD203B41FA5}">
                      <a16:colId xmlns:a16="http://schemas.microsoft.com/office/drawing/2014/main" val="20005"/>
                    </a:ext>
                  </a:extLst>
                </a:gridCol>
                <a:gridCol w="867300">
                  <a:extLst>
                    <a:ext uri="{9D8B030D-6E8A-4147-A177-3AD203B41FA5}">
                      <a16:colId xmlns:a16="http://schemas.microsoft.com/office/drawing/2014/main" val="20006"/>
                    </a:ext>
                  </a:extLst>
                </a:gridCol>
                <a:gridCol w="867300">
                  <a:extLst>
                    <a:ext uri="{9D8B030D-6E8A-4147-A177-3AD203B41FA5}">
                      <a16:colId xmlns:a16="http://schemas.microsoft.com/office/drawing/2014/main" val="20007"/>
                    </a:ext>
                  </a:extLst>
                </a:gridCol>
                <a:gridCol w="832600">
                  <a:extLst>
                    <a:ext uri="{9D8B030D-6E8A-4147-A177-3AD203B41FA5}">
                      <a16:colId xmlns:a16="http://schemas.microsoft.com/office/drawing/2014/main" val="20008"/>
                    </a:ext>
                  </a:extLst>
                </a:gridCol>
                <a:gridCol w="867300">
                  <a:extLst>
                    <a:ext uri="{9D8B030D-6E8A-4147-A177-3AD203B41FA5}">
                      <a16:colId xmlns:a16="http://schemas.microsoft.com/office/drawing/2014/main" val="20009"/>
                    </a:ext>
                  </a:extLst>
                </a:gridCol>
              </a:tblGrid>
              <a:tr h="357200">
                <a:tc gridSpan="8">
                  <a:txBody>
                    <a:bodyPr/>
                    <a:lstStyle/>
                    <a:p>
                      <a:pPr marL="0" marR="0" lvl="0" indent="0" algn="l" rtl="0">
                        <a:spcBef>
                          <a:spcPts val="0"/>
                        </a:spcBef>
                        <a:spcAft>
                          <a:spcPts val="0"/>
                        </a:spcAft>
                        <a:buNone/>
                      </a:pPr>
                      <a:r>
                        <a:rPr lang="fr-FR" sz="1600" b="1" i="0" u="none" strike="noStrike" cap="none">
                          <a:solidFill>
                            <a:srgbClr val="4472C4"/>
                          </a:solidFill>
                          <a:latin typeface="Calibri"/>
                          <a:ea typeface="Calibri"/>
                          <a:cs typeface="Calibri"/>
                          <a:sym typeface="Calibri"/>
                        </a:rPr>
                        <a:t>As a patient, did you enjoy this recording being made at home?</a:t>
                      </a:r>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357200">
                <a:tc gridSpan="2">
                  <a:txBody>
                    <a:bodyPr/>
                    <a:lstStyle/>
                    <a:p>
                      <a:pPr marL="0" marR="0" lvl="0" indent="0" algn="l" rtl="0">
                        <a:spcBef>
                          <a:spcPts val="0"/>
                        </a:spcBef>
                        <a:spcAft>
                          <a:spcPts val="0"/>
                        </a:spcAft>
                        <a:buNone/>
                      </a:pPr>
                      <a:r>
                        <a:rPr lang="fr-FR" sz="1600" b="0" i="0" u="none" strike="noStrike" cap="none">
                          <a:solidFill>
                            <a:srgbClr val="000000"/>
                          </a:solidFill>
                          <a:latin typeface="Calibri"/>
                          <a:ea typeface="Calibri"/>
                          <a:cs typeface="Calibri"/>
                          <a:sym typeface="Calibri"/>
                        </a:rPr>
                        <a:t>not at all</a:t>
                      </a:r>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hMerge="1">
                  <a:txBody>
                    <a:bodyPr/>
                    <a:lstStyle/>
                    <a:p>
                      <a:endParaRPr lang="fr-FR"/>
                    </a:p>
                  </a:txBody>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fr-FR" sz="1600" b="0" i="0" u="none" strike="noStrike" cap="none">
                          <a:solidFill>
                            <a:srgbClr val="000000"/>
                          </a:solidFill>
                          <a:latin typeface="Calibri"/>
                          <a:ea typeface="Calibri"/>
                          <a:cs typeface="Calibri"/>
                          <a:sym typeface="Calibri"/>
                        </a:rPr>
                        <a:t>many</a:t>
                      </a:r>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r h="369950">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1</a:t>
                      </a: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2</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3</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4</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5</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6</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7</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8</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400" b="1" i="0" u="none" strike="noStrike" cap="none">
                          <a:solidFill>
                            <a:srgbClr val="FF0000"/>
                          </a:solidFill>
                          <a:latin typeface="Calibri"/>
                          <a:ea typeface="Calibri"/>
                          <a:cs typeface="Calibri"/>
                          <a:sym typeface="Calibri"/>
                        </a:rPr>
                        <a:t>8,9 ± 1,9</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10</a:t>
                      </a:r>
                      <a:endParaRPr/>
                    </a:p>
                  </a:txBody>
                  <a:tcPr marL="9525" marR="9525" marT="9525" marB="0" anchor="b">
                    <a:lnL w="19050" cap="flat" cmpd="sng">
                      <a:solidFill>
                        <a:srgbClr val="4472C4"/>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extLst>
                  <a:ext uri="{0D108BD9-81ED-4DB2-BD59-A6C34878D82A}">
                    <a16:rowId xmlns:a16="http://schemas.microsoft.com/office/drawing/2014/main" val="10002"/>
                  </a:ext>
                </a:extLst>
              </a:tr>
              <a:tr h="357200">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3"/>
                  </a:ext>
                </a:extLst>
              </a:tr>
              <a:tr h="357200">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4"/>
                  </a:ext>
                </a:extLst>
              </a:tr>
              <a:tr h="357200">
                <a:tc gridSpan="8">
                  <a:txBody>
                    <a:bodyPr/>
                    <a:lstStyle/>
                    <a:p>
                      <a:pPr marL="0" marR="0" lvl="0" indent="0" algn="l" rtl="0">
                        <a:spcBef>
                          <a:spcPts val="0"/>
                        </a:spcBef>
                        <a:spcAft>
                          <a:spcPts val="0"/>
                        </a:spcAft>
                        <a:buNone/>
                      </a:pPr>
                      <a:r>
                        <a:rPr lang="fr-FR" sz="1600" b="1" i="0" u="none" strike="noStrike" cap="none">
                          <a:solidFill>
                            <a:srgbClr val="4472C4"/>
                          </a:solidFill>
                          <a:latin typeface="Calibri"/>
                          <a:ea typeface="Calibri"/>
                          <a:cs typeface="Calibri"/>
                          <a:sym typeface="Calibri"/>
                        </a:rPr>
                        <a:t>As a parent, did you enjoy this recording being made at home?</a:t>
                      </a:r>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a:txBody>
                    <a:bodyPr/>
                    <a:lstStyle/>
                    <a:p>
                      <a:pPr marL="0" marR="0" lvl="0" indent="0" algn="l" rtl="0">
                        <a:spcBef>
                          <a:spcPts val="0"/>
                        </a:spcBef>
                        <a:spcAft>
                          <a:spcPts val="0"/>
                        </a:spcAft>
                        <a:buNone/>
                      </a:pPr>
                      <a:endParaRPr sz="1600" b="0"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5"/>
                  </a:ext>
                </a:extLst>
              </a:tr>
              <a:tr h="357200">
                <a:tc gridSpan="2">
                  <a:txBody>
                    <a:bodyPr/>
                    <a:lstStyle/>
                    <a:p>
                      <a:pPr marL="0" marR="0" lvl="0" indent="0" algn="l" rtl="0">
                        <a:spcBef>
                          <a:spcPts val="0"/>
                        </a:spcBef>
                        <a:spcAft>
                          <a:spcPts val="0"/>
                        </a:spcAft>
                        <a:buNone/>
                      </a:pPr>
                      <a:r>
                        <a:rPr lang="fr-FR" sz="1600" b="0" i="0" u="none" strike="noStrike" cap="none">
                          <a:solidFill>
                            <a:srgbClr val="000000"/>
                          </a:solidFill>
                          <a:latin typeface="Calibri"/>
                          <a:ea typeface="Calibri"/>
                          <a:cs typeface="Calibri"/>
                          <a:sym typeface="Calibri"/>
                        </a:rPr>
                        <a:t>not at all</a:t>
                      </a:r>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hMerge="1">
                  <a:txBody>
                    <a:bodyPr/>
                    <a:lstStyle/>
                    <a:p>
                      <a:endParaRPr lang="fr-FR"/>
                    </a:p>
                  </a:txBody>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fr-FR" sz="1600" b="0" i="0" u="none" strike="noStrike" cap="none">
                          <a:solidFill>
                            <a:srgbClr val="000000"/>
                          </a:solidFill>
                          <a:latin typeface="Calibri"/>
                          <a:ea typeface="Calibri"/>
                          <a:cs typeface="Calibri"/>
                          <a:sym typeface="Calibri"/>
                        </a:rPr>
                        <a:t>many</a:t>
                      </a:r>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6"/>
                  </a:ext>
                </a:extLst>
              </a:tr>
              <a:tr h="369950">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1</a:t>
                      </a: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2</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3</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4</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5</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6</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7</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8</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400" b="1" i="0" u="none" strike="noStrike" cap="none">
                          <a:solidFill>
                            <a:srgbClr val="FF0000"/>
                          </a:solidFill>
                          <a:latin typeface="Calibri"/>
                          <a:ea typeface="Calibri"/>
                          <a:cs typeface="Calibri"/>
                          <a:sym typeface="Calibri"/>
                        </a:rPr>
                        <a:t>9,0 ± 1,7</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10</a:t>
                      </a:r>
                      <a:endParaRPr/>
                    </a:p>
                  </a:txBody>
                  <a:tcPr marL="9525" marR="9525" marT="9525" marB="0" anchor="b">
                    <a:lnL w="19050" cap="flat" cmpd="sng">
                      <a:solidFill>
                        <a:srgbClr val="4472C4"/>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extLst>
                  <a:ext uri="{0D108BD9-81ED-4DB2-BD59-A6C34878D82A}">
                    <a16:rowId xmlns:a16="http://schemas.microsoft.com/office/drawing/2014/main" val="10007"/>
                  </a:ext>
                </a:extLst>
              </a:tr>
              <a:tr h="357200">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solidFill>
                        <a:srgbClr val="4472C4"/>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8"/>
                  </a:ext>
                </a:extLst>
              </a:tr>
              <a:tr h="665925">
                <a:tc gridSpan="10">
                  <a:txBody>
                    <a:bodyPr/>
                    <a:lstStyle/>
                    <a:p>
                      <a:pPr marL="0" marR="0" lvl="0" indent="0" algn="l" rtl="0">
                        <a:spcBef>
                          <a:spcPts val="0"/>
                        </a:spcBef>
                        <a:spcAft>
                          <a:spcPts val="0"/>
                        </a:spcAft>
                        <a:buNone/>
                      </a:pPr>
                      <a:r>
                        <a:rPr lang="fr-FR" sz="1600" b="1" i="0" u="none" strike="noStrike" cap="none">
                          <a:solidFill>
                            <a:srgbClr val="4472C4"/>
                          </a:solidFill>
                          <a:latin typeface="Calibri"/>
                          <a:ea typeface="Calibri"/>
                          <a:cs typeface="Calibri"/>
                          <a:sym typeface="Calibri"/>
                        </a:rPr>
                        <a:t>Would you have preferred that the recording be done in a hospital under supervision? </a:t>
                      </a:r>
                      <a:endParaRPr sz="1600" b="1" i="0" u="none" strike="noStrike" cap="none">
                        <a:solidFill>
                          <a:srgbClr val="4472C4"/>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tc hMerge="1">
                  <a:txBody>
                    <a:bodyPr/>
                    <a:lstStyle/>
                    <a:p>
                      <a:endParaRPr lang="fr-FR"/>
                    </a:p>
                  </a:txBody>
                  <a:tcPr/>
                </a:tc>
                <a:extLst>
                  <a:ext uri="{0D108BD9-81ED-4DB2-BD59-A6C34878D82A}">
                    <a16:rowId xmlns:a16="http://schemas.microsoft.com/office/drawing/2014/main" val="10009"/>
                  </a:ext>
                </a:extLst>
              </a:tr>
              <a:tr h="357200">
                <a:tc gridSpan="2">
                  <a:txBody>
                    <a:bodyPr/>
                    <a:lstStyle/>
                    <a:p>
                      <a:pPr marL="0" marR="0" lvl="0" indent="0" algn="l" rtl="0">
                        <a:spcBef>
                          <a:spcPts val="0"/>
                        </a:spcBef>
                        <a:spcAft>
                          <a:spcPts val="0"/>
                        </a:spcAft>
                        <a:buNone/>
                      </a:pPr>
                      <a:r>
                        <a:rPr lang="fr-FR" sz="1600" b="0" i="0" u="none" strike="noStrike" cap="none">
                          <a:solidFill>
                            <a:srgbClr val="000000"/>
                          </a:solidFill>
                          <a:latin typeface="Calibri"/>
                          <a:ea typeface="Calibri"/>
                          <a:cs typeface="Calibri"/>
                          <a:sym typeface="Calibri"/>
                        </a:rPr>
                        <a:t>not at all</a:t>
                      </a:r>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hMerge="1">
                  <a:txBody>
                    <a:bodyPr/>
                    <a:lstStyle/>
                    <a:p>
                      <a:endParaRPr lang="fr-FR"/>
                    </a:p>
                  </a:txBody>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fr-FR" sz="1600" b="0" i="0" u="none" strike="noStrike" cap="none">
                          <a:solidFill>
                            <a:srgbClr val="000000"/>
                          </a:solidFill>
                          <a:latin typeface="Calibri"/>
                          <a:ea typeface="Calibri"/>
                          <a:cs typeface="Calibri"/>
                          <a:sym typeface="Calibri"/>
                        </a:rPr>
                        <a:t>many</a:t>
                      </a:r>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10"/>
                  </a:ext>
                </a:extLst>
              </a:tr>
              <a:tr h="369950">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1</a:t>
                      </a:r>
                      <a:endParaRPr sz="1600" b="0" i="0" u="none" strike="noStrike" cap="none">
                        <a:solidFill>
                          <a:srgbClr val="000000"/>
                        </a:solidFill>
                        <a:latin typeface="Calibri"/>
                        <a:ea typeface="Calibri"/>
                        <a:cs typeface="Calibri"/>
                        <a:sym typeface="Calibri"/>
                      </a:endParaRPr>
                    </a:p>
                  </a:txBody>
                  <a:tcPr marL="9525" marR="9525" marT="9525" marB="0" anchor="b">
                    <a:lnL w="9525" cap="flat" cmpd="sng">
                      <a:solidFill>
                        <a:srgbClr val="000000">
                          <a:alpha val="0"/>
                        </a:srgbClr>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400" b="1" i="0" u="none" strike="noStrike" cap="none">
                          <a:solidFill>
                            <a:srgbClr val="FF0000"/>
                          </a:solidFill>
                          <a:latin typeface="Calibri"/>
                          <a:ea typeface="Calibri"/>
                          <a:cs typeface="Calibri"/>
                          <a:sym typeface="Calibri"/>
                        </a:rPr>
                        <a:t>2,1 ± 2,9</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3</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4</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5</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6</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7</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8</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9</a:t>
                      </a:r>
                      <a:endParaRPr/>
                    </a:p>
                  </a:txBody>
                  <a:tcPr marL="9525" marR="9525" marT="9525" marB="0" anchor="b">
                    <a:lnL w="19050" cap="flat" cmpd="sng">
                      <a:solidFill>
                        <a:srgbClr val="4472C4"/>
                      </a:solidFill>
                      <a:prstDash val="solid"/>
                      <a:round/>
                      <a:headEnd type="none" w="sm" len="sm"/>
                      <a:tailEnd type="none" w="sm" len="sm"/>
                    </a:lnL>
                    <a:lnR w="19050" cap="flat" cmpd="sng">
                      <a:solidFill>
                        <a:srgbClr val="4472C4"/>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tc>
                  <a:txBody>
                    <a:bodyPr/>
                    <a:lstStyle/>
                    <a:p>
                      <a:pPr marL="0" marR="0" lvl="0" indent="0" algn="ctr" rtl="0">
                        <a:spcBef>
                          <a:spcPts val="0"/>
                        </a:spcBef>
                        <a:spcAft>
                          <a:spcPts val="0"/>
                        </a:spcAft>
                        <a:buNone/>
                      </a:pPr>
                      <a:r>
                        <a:rPr lang="fr-FR" sz="1600" b="0" i="0" u="none" strike="noStrike" cap="none">
                          <a:solidFill>
                            <a:srgbClr val="000000"/>
                          </a:solidFill>
                          <a:latin typeface="Calibri"/>
                          <a:ea typeface="Calibri"/>
                          <a:cs typeface="Calibri"/>
                          <a:sym typeface="Calibri"/>
                        </a:rPr>
                        <a:t>10</a:t>
                      </a:r>
                      <a:endParaRPr/>
                    </a:p>
                  </a:txBody>
                  <a:tcPr marL="9525" marR="9525" marT="9525" marB="0" anchor="b">
                    <a:lnL w="19050" cap="flat" cmpd="sng">
                      <a:solidFill>
                        <a:srgbClr val="4472C4"/>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solidFill>
                        <a:srgbClr val="4472C4"/>
                      </a:solidFill>
                      <a:prstDash val="solid"/>
                      <a:round/>
                      <a:headEnd type="none" w="sm" len="sm"/>
                      <a:tailEnd type="none" w="sm" len="sm"/>
                    </a:lnB>
                  </a:tcPr>
                </a:tc>
                <a:extLst>
                  <a:ext uri="{0D108BD9-81ED-4DB2-BD59-A6C34878D82A}">
                    <a16:rowId xmlns:a16="http://schemas.microsoft.com/office/drawing/2014/main" val="10011"/>
                  </a:ext>
                </a:extLst>
              </a:tr>
            </a:tbl>
          </a:graphicData>
        </a:graphic>
      </p:graphicFrame>
      <p:sp>
        <p:nvSpPr>
          <p:cNvPr id="2" name="Google Shape;148;p19">
            <a:extLst>
              <a:ext uri="{FF2B5EF4-FFF2-40B4-BE49-F238E27FC236}">
                <a16:creationId xmlns:a16="http://schemas.microsoft.com/office/drawing/2014/main" id="{834928A3-BBBF-D294-4705-8BB1F26AD99C}"/>
              </a:ext>
            </a:extLst>
          </p:cNvPr>
          <p:cNvSpPr/>
          <p:nvPr/>
        </p:nvSpPr>
        <p:spPr>
          <a:xfrm rot="10800000" flipH="1">
            <a:off x="-4" y="0"/>
            <a:ext cx="12192003" cy="1590742"/>
          </a:xfrm>
          <a:prstGeom prst="rect">
            <a:avLst/>
          </a:prstGeom>
          <a:gradFill flip="none" rotWithShape="1">
            <a:gsLst>
              <a:gs pos="33000">
                <a:srgbClr val="BCE7D3"/>
              </a:gs>
              <a:gs pos="58000">
                <a:srgbClr val="D3FAE7"/>
              </a:gs>
            </a:gsLst>
            <a:lin ang="0" scaled="1"/>
            <a:tileRect/>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fr-FR" sz="1800" b="0" i="0" u="none" strike="noStrike" kern="0" cap="none" spc="0" normalizeH="0" baseline="0" noProof="0" dirty="0">
              <a:ln>
                <a:noFill/>
              </a:ln>
              <a:solidFill>
                <a:srgbClr val="FFFFFF"/>
              </a:solidFill>
              <a:effectLst/>
              <a:uLnTx/>
              <a:uFillTx/>
              <a:latin typeface="Calibri"/>
              <a:ea typeface="Calibri"/>
              <a:cs typeface="Calibri"/>
              <a:sym typeface="Calibri"/>
            </a:endParaRPr>
          </a:p>
        </p:txBody>
      </p:sp>
      <p:sp>
        <p:nvSpPr>
          <p:cNvPr id="3" name="Google Shape;151;p19">
            <a:extLst>
              <a:ext uri="{FF2B5EF4-FFF2-40B4-BE49-F238E27FC236}">
                <a16:creationId xmlns:a16="http://schemas.microsoft.com/office/drawing/2014/main" id="{1C47558E-0ADF-E4BB-3FA8-9CEEE0C1D39F}"/>
              </a:ext>
            </a:extLst>
          </p:cNvPr>
          <p:cNvSpPr txBox="1">
            <a:spLocks/>
          </p:cNvSpPr>
          <p:nvPr/>
        </p:nvSpPr>
        <p:spPr>
          <a:xfrm>
            <a:off x="790556" y="334775"/>
            <a:ext cx="10749403" cy="1033669"/>
          </a:xfrm>
          <a:prstGeom prst="rect">
            <a:avLst/>
          </a:prstGeom>
          <a:noFill/>
          <a:ln>
            <a:noFill/>
          </a:ln>
        </p:spPr>
        <p:txBody>
          <a:bodyPr spcFirstLastPara="1" wrap="square" lIns="91425" tIns="45700" rIns="91425" bIns="45700" anchor="ctr" anchorCtr="0">
            <a:normAutofit fontScale="92500" lnSpcReduction="200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rgbClr val="FFFFFF"/>
              </a:buClr>
              <a:buSzPts val="4000"/>
            </a:pPr>
            <a:r>
              <a:rPr lang="en-US" b="1" kern="0" dirty="0">
                <a:solidFill>
                  <a:srgbClr val="004B84"/>
                </a:solidFill>
              </a:rPr>
              <a:t>Good satisfaction from parents and children with home PSG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88"/>
        <p:cNvGrpSpPr/>
        <p:nvPr/>
      </p:nvGrpSpPr>
      <p:grpSpPr>
        <a:xfrm>
          <a:off x="0" y="0"/>
          <a:ext cx="0" cy="0"/>
          <a:chOff x="0" y="0"/>
          <a:chExt cx="0" cy="0"/>
        </a:xfrm>
      </p:grpSpPr>
      <p:sp>
        <p:nvSpPr>
          <p:cNvPr id="7" name="Rectangle 6">
            <a:extLst>
              <a:ext uri="{FF2B5EF4-FFF2-40B4-BE49-F238E27FC236}">
                <a16:creationId xmlns:a16="http://schemas.microsoft.com/office/drawing/2014/main" id="{B61FA0BF-7373-9367-2546-D1E7827CE249}"/>
              </a:ext>
            </a:extLst>
          </p:cNvPr>
          <p:cNvSpPr/>
          <p:nvPr/>
        </p:nvSpPr>
        <p:spPr>
          <a:xfrm>
            <a:off x="-139700" y="0"/>
            <a:ext cx="12573000" cy="7112000"/>
          </a:xfrm>
          <a:prstGeom prst="rect">
            <a:avLst/>
          </a:prstGeom>
          <a:blipFill dpi="0" rotWithShape="1">
            <a:blip r:embed="rId3">
              <a:alphaModFix amt="20000"/>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5" name="Google Shape;148;p19">
            <a:extLst>
              <a:ext uri="{FF2B5EF4-FFF2-40B4-BE49-F238E27FC236}">
                <a16:creationId xmlns:a16="http://schemas.microsoft.com/office/drawing/2014/main" id="{18B3AB31-6F71-04AB-5B7A-B2F23D1AFCD5}"/>
              </a:ext>
            </a:extLst>
          </p:cNvPr>
          <p:cNvSpPr/>
          <p:nvPr/>
        </p:nvSpPr>
        <p:spPr>
          <a:xfrm rot="10800000" flipH="1">
            <a:off x="0" y="7556"/>
            <a:ext cx="12192003" cy="1368444"/>
          </a:xfrm>
          <a:prstGeom prst="rect">
            <a:avLst/>
          </a:prstGeom>
          <a:gradFill flip="none" rotWithShape="1">
            <a:gsLst>
              <a:gs pos="33000">
                <a:srgbClr val="BCE7D3"/>
              </a:gs>
              <a:gs pos="58000">
                <a:srgbClr val="D3FAE7"/>
              </a:gs>
            </a:gsLst>
            <a:lin ang="0" scaled="1"/>
            <a:tileRect/>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6" name="Google Shape;151;p19">
            <a:extLst>
              <a:ext uri="{FF2B5EF4-FFF2-40B4-BE49-F238E27FC236}">
                <a16:creationId xmlns:a16="http://schemas.microsoft.com/office/drawing/2014/main" id="{79EF7EE9-A5AA-00A8-8709-638AD8CF1562}"/>
              </a:ext>
            </a:extLst>
          </p:cNvPr>
          <p:cNvSpPr txBox="1">
            <a:spLocks/>
          </p:cNvSpPr>
          <p:nvPr/>
        </p:nvSpPr>
        <p:spPr>
          <a:xfrm>
            <a:off x="790556" y="334775"/>
            <a:ext cx="9895951" cy="1033669"/>
          </a:xfrm>
          <a:prstGeom prst="rect">
            <a:avLst/>
          </a:prstGeom>
          <a:noFill/>
          <a:ln>
            <a:noFill/>
          </a:ln>
        </p:spPr>
        <p:txBody>
          <a:bodyPr spcFirstLastPara="1" vert="horz" wrap="square" lIns="91425" tIns="45700" rIns="91425" bIns="45700" rtlCol="0" anchor="ctr" anchorCtr="0">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buClr>
                <a:srgbClr val="FFFFFF"/>
              </a:buClr>
              <a:buSzPts val="4000"/>
              <a:buFont typeface="Calibri"/>
              <a:buNone/>
            </a:pPr>
            <a:r>
              <a:rPr lang="en-US" sz="4800" b="1" dirty="0">
                <a:solidFill>
                  <a:srgbClr val="004B84"/>
                </a:solidFill>
                <a:latin typeface="+mn-lt"/>
              </a:rPr>
              <a:t>Sleep disorders in children are frequent</a:t>
            </a:r>
            <a:endParaRPr lang="fr-FR" sz="4800" b="1" dirty="0">
              <a:solidFill>
                <a:srgbClr val="004B84"/>
              </a:solidFill>
              <a:latin typeface="+mn-lt"/>
            </a:endParaRPr>
          </a:p>
        </p:txBody>
      </p:sp>
      <p:sp>
        <p:nvSpPr>
          <p:cNvPr id="90" name="Google Shape;90;p13"/>
          <p:cNvSpPr txBox="1"/>
          <p:nvPr/>
        </p:nvSpPr>
        <p:spPr>
          <a:xfrm>
            <a:off x="927100" y="1477830"/>
            <a:ext cx="10782546" cy="1754286"/>
          </a:xfrm>
          <a:prstGeom prst="rect">
            <a:avLst/>
          </a:prstGeom>
          <a:noFill/>
          <a:ln>
            <a:noFill/>
          </a:ln>
        </p:spPr>
        <p:txBody>
          <a:bodyPr spcFirstLastPara="1" wrap="square" lIns="91425" tIns="45700" rIns="91425" bIns="45700" anchor="t" anchorCtr="0">
            <a:spAutoFit/>
          </a:bodyPr>
          <a:lstStyle/>
          <a:p>
            <a:pPr marL="342900" marR="0" lvl="0" indent="-342900" algn="l" rtl="0">
              <a:lnSpc>
                <a:spcPct val="150000"/>
              </a:lnSpc>
              <a:spcBef>
                <a:spcPts val="0"/>
              </a:spcBef>
              <a:spcAft>
                <a:spcPts val="0"/>
              </a:spcAft>
              <a:buClr>
                <a:srgbClr val="004B84"/>
              </a:buClr>
              <a:buFont typeface="Arial" panose="020B0604020202020204" pitchFamily="34" charset="0"/>
              <a:buChar char="•"/>
            </a:pPr>
            <a:r>
              <a:rPr lang="fr-FR" sz="2400" i="0" u="none" strike="noStrike" cap="none" dirty="0" err="1">
                <a:solidFill>
                  <a:srgbClr val="004B84"/>
                </a:solidFill>
                <a:latin typeface="Calibri"/>
                <a:ea typeface="Calibri"/>
                <a:cs typeface="Calibri"/>
                <a:sym typeface="Calibri"/>
              </a:rPr>
              <a:t>Sleep</a:t>
            </a:r>
            <a:r>
              <a:rPr lang="fr-FR" sz="2400" i="0" u="none" strike="noStrike" cap="none" dirty="0">
                <a:solidFill>
                  <a:srgbClr val="004B84"/>
                </a:solidFill>
                <a:latin typeface="Calibri"/>
                <a:ea typeface="Calibri"/>
                <a:cs typeface="Calibri"/>
                <a:sym typeface="Calibri"/>
              </a:rPr>
              <a:t> </a:t>
            </a:r>
            <a:r>
              <a:rPr lang="fr-FR" sz="2400" i="0" u="none" strike="noStrike" cap="none" dirty="0" err="1">
                <a:solidFill>
                  <a:srgbClr val="004B84"/>
                </a:solidFill>
                <a:latin typeface="Calibri"/>
                <a:ea typeface="Calibri"/>
                <a:cs typeface="Calibri"/>
                <a:sym typeface="Calibri"/>
              </a:rPr>
              <a:t>apnea</a:t>
            </a:r>
            <a:r>
              <a:rPr lang="fr-FR" sz="2400" i="0" u="none" strike="noStrike" cap="none" dirty="0">
                <a:solidFill>
                  <a:srgbClr val="004B84"/>
                </a:solidFill>
                <a:latin typeface="Calibri"/>
                <a:ea typeface="Calibri"/>
                <a:cs typeface="Calibri"/>
                <a:sym typeface="Calibri"/>
              </a:rPr>
              <a:t> , </a:t>
            </a:r>
            <a:r>
              <a:rPr lang="fr-FR" sz="2400" i="0" u="none" strike="noStrike" cap="none" dirty="0" err="1">
                <a:solidFill>
                  <a:srgbClr val="004B84"/>
                </a:solidFill>
                <a:latin typeface="Calibri"/>
                <a:ea typeface="Calibri"/>
                <a:cs typeface="Calibri"/>
                <a:sym typeface="Calibri"/>
              </a:rPr>
              <a:t>restless</a:t>
            </a:r>
            <a:r>
              <a:rPr lang="fr-FR" sz="2400" i="0" u="none" strike="noStrike" cap="none" dirty="0">
                <a:solidFill>
                  <a:srgbClr val="004B84"/>
                </a:solidFill>
                <a:latin typeface="Calibri"/>
                <a:ea typeface="Calibri"/>
                <a:cs typeface="Calibri"/>
                <a:sym typeface="Calibri"/>
              </a:rPr>
              <a:t> legs and/or </a:t>
            </a:r>
            <a:r>
              <a:rPr lang="fr-FR" sz="2400" i="0" u="none" strike="noStrike" cap="none" dirty="0" err="1">
                <a:solidFill>
                  <a:srgbClr val="004B84"/>
                </a:solidFill>
                <a:latin typeface="Calibri"/>
                <a:ea typeface="Calibri"/>
                <a:cs typeface="Calibri"/>
                <a:sym typeface="Calibri"/>
              </a:rPr>
              <a:t>periodic</a:t>
            </a:r>
            <a:r>
              <a:rPr lang="fr-FR" sz="2400" i="0" u="none" strike="noStrike" cap="none" dirty="0">
                <a:solidFill>
                  <a:srgbClr val="004B84"/>
                </a:solidFill>
                <a:latin typeface="Calibri"/>
                <a:ea typeface="Calibri"/>
                <a:cs typeface="Calibri"/>
                <a:sym typeface="Calibri"/>
              </a:rPr>
              <a:t> leg </a:t>
            </a:r>
            <a:r>
              <a:rPr lang="fr-FR" sz="2400" i="0" u="none" strike="noStrike" cap="none" dirty="0" err="1">
                <a:solidFill>
                  <a:srgbClr val="004B84"/>
                </a:solidFill>
                <a:latin typeface="Calibri"/>
                <a:ea typeface="Calibri"/>
                <a:cs typeface="Calibri"/>
                <a:sym typeface="Calibri"/>
              </a:rPr>
              <a:t>movements</a:t>
            </a:r>
            <a:r>
              <a:rPr lang="fr-FR" sz="2400" i="0" u="none" strike="noStrike" cap="none" dirty="0">
                <a:solidFill>
                  <a:srgbClr val="004B84"/>
                </a:solidFill>
                <a:latin typeface="Calibri"/>
                <a:ea typeface="Calibri"/>
                <a:cs typeface="Calibri"/>
                <a:sym typeface="Calibri"/>
              </a:rPr>
              <a:t> are </a:t>
            </a:r>
            <a:r>
              <a:rPr lang="fr-FR" sz="2400" i="0" u="none" strike="noStrike" cap="none" dirty="0" err="1">
                <a:solidFill>
                  <a:srgbClr val="004B84"/>
                </a:solidFill>
                <a:latin typeface="Calibri"/>
                <a:ea typeface="Calibri"/>
                <a:cs typeface="Calibri"/>
                <a:sym typeface="Calibri"/>
              </a:rPr>
              <a:t>frequent</a:t>
            </a:r>
            <a:r>
              <a:rPr lang="fr-FR" sz="2400" i="0" u="none" strike="noStrike" cap="none" dirty="0">
                <a:solidFill>
                  <a:srgbClr val="004B84"/>
                </a:solidFill>
                <a:latin typeface="Calibri"/>
                <a:ea typeface="Calibri"/>
                <a:cs typeface="Calibri"/>
                <a:sym typeface="Calibri"/>
              </a:rPr>
              <a:t> in </a:t>
            </a:r>
            <a:r>
              <a:rPr lang="fr-FR" sz="2400" i="0" u="none" strike="noStrike" cap="none" dirty="0" err="1">
                <a:solidFill>
                  <a:srgbClr val="004B84"/>
                </a:solidFill>
                <a:latin typeface="Calibri"/>
                <a:ea typeface="Calibri"/>
                <a:cs typeface="Calibri"/>
                <a:sym typeface="Calibri"/>
              </a:rPr>
              <a:t>children</a:t>
            </a:r>
            <a:endParaRPr lang="fr-FR" sz="2400" i="0" u="none" strike="noStrike" cap="none" dirty="0">
              <a:solidFill>
                <a:srgbClr val="004B84"/>
              </a:solidFill>
              <a:latin typeface="Calibri"/>
              <a:ea typeface="Calibri"/>
              <a:cs typeface="Calibri"/>
              <a:sym typeface="Calibri"/>
            </a:endParaRPr>
          </a:p>
          <a:p>
            <a:pPr marL="342900" marR="0" lvl="0" indent="-342900" algn="l" rtl="0">
              <a:lnSpc>
                <a:spcPct val="150000"/>
              </a:lnSpc>
              <a:spcBef>
                <a:spcPts val="0"/>
              </a:spcBef>
              <a:spcAft>
                <a:spcPts val="0"/>
              </a:spcAft>
              <a:buClr>
                <a:srgbClr val="004B84"/>
              </a:buClr>
              <a:buFont typeface="Arial" panose="020B0604020202020204" pitchFamily="34" charset="0"/>
              <a:buChar char="•"/>
            </a:pPr>
            <a:r>
              <a:rPr lang="fr-FR" sz="2400" i="0" u="none" strike="noStrike" cap="none" dirty="0">
                <a:solidFill>
                  <a:srgbClr val="004B84"/>
                </a:solidFill>
                <a:latin typeface="Calibri"/>
                <a:ea typeface="Calibri"/>
                <a:cs typeface="Calibri"/>
                <a:sym typeface="Calibri"/>
              </a:rPr>
              <a:t>May </a:t>
            </a:r>
            <a:r>
              <a:rPr lang="fr-FR" sz="2400" i="0" u="none" strike="noStrike" cap="none" dirty="0" err="1">
                <a:solidFill>
                  <a:srgbClr val="004B84"/>
                </a:solidFill>
                <a:latin typeface="Calibri"/>
                <a:ea typeface="Calibri"/>
                <a:cs typeface="Calibri"/>
                <a:sym typeface="Calibri"/>
              </a:rPr>
              <a:t>interfere</a:t>
            </a:r>
            <a:r>
              <a:rPr lang="fr-FR" sz="2400" i="0" u="none" strike="noStrike" cap="none" dirty="0">
                <a:solidFill>
                  <a:srgbClr val="004B84"/>
                </a:solidFill>
                <a:latin typeface="Calibri"/>
                <a:ea typeface="Calibri"/>
                <a:cs typeface="Calibri"/>
                <a:sym typeface="Calibri"/>
              </a:rPr>
              <a:t> </a:t>
            </a:r>
            <a:r>
              <a:rPr lang="fr-FR" sz="2400" i="0" u="none" strike="noStrike" cap="none" dirty="0" err="1">
                <a:solidFill>
                  <a:srgbClr val="004B84"/>
                </a:solidFill>
                <a:latin typeface="Calibri"/>
                <a:ea typeface="Calibri"/>
                <a:cs typeface="Calibri"/>
                <a:sym typeface="Calibri"/>
              </a:rPr>
              <a:t>with</a:t>
            </a:r>
            <a:r>
              <a:rPr lang="fr-FR" sz="2400" i="0" u="none" strike="noStrike" cap="none" dirty="0">
                <a:solidFill>
                  <a:srgbClr val="004B84"/>
                </a:solidFill>
                <a:latin typeface="Calibri"/>
                <a:ea typeface="Calibri"/>
                <a:cs typeface="Calibri"/>
                <a:sym typeface="Calibri"/>
              </a:rPr>
              <a:t> </a:t>
            </a:r>
            <a:r>
              <a:rPr lang="fr-FR" sz="2400" i="0" u="none" strike="noStrike" cap="none" dirty="0" err="1">
                <a:solidFill>
                  <a:srgbClr val="004B84"/>
                </a:solidFill>
                <a:latin typeface="Calibri"/>
                <a:ea typeface="Calibri"/>
                <a:cs typeface="Calibri"/>
                <a:sym typeface="Calibri"/>
              </a:rPr>
              <a:t>their</a:t>
            </a:r>
            <a:r>
              <a:rPr lang="fr-FR" sz="2400" i="0" u="none" strike="noStrike" cap="none" dirty="0">
                <a:solidFill>
                  <a:srgbClr val="004B84"/>
                </a:solidFill>
                <a:latin typeface="Calibri"/>
                <a:ea typeface="Calibri"/>
                <a:cs typeface="Calibri"/>
                <a:sym typeface="Calibri"/>
              </a:rPr>
              <a:t> </a:t>
            </a:r>
            <a:r>
              <a:rPr lang="fr-FR" sz="2400" i="0" u="none" strike="noStrike" cap="none" dirty="0" err="1">
                <a:solidFill>
                  <a:srgbClr val="004B84"/>
                </a:solidFill>
                <a:latin typeface="Calibri"/>
                <a:ea typeface="Calibri"/>
                <a:cs typeface="Calibri"/>
                <a:sym typeface="Calibri"/>
              </a:rPr>
              <a:t>family</a:t>
            </a:r>
            <a:r>
              <a:rPr lang="fr-FR" sz="2400" i="0" u="none" strike="noStrike" cap="none" dirty="0">
                <a:solidFill>
                  <a:srgbClr val="004B84"/>
                </a:solidFill>
                <a:latin typeface="Calibri"/>
                <a:ea typeface="Calibri"/>
                <a:cs typeface="Calibri"/>
                <a:sym typeface="Calibri"/>
              </a:rPr>
              <a:t> life and </a:t>
            </a:r>
            <a:r>
              <a:rPr lang="fr-FR" sz="2400" i="0" u="none" strike="noStrike" cap="none" dirty="0" err="1">
                <a:solidFill>
                  <a:srgbClr val="004B84"/>
                </a:solidFill>
                <a:latin typeface="Calibri"/>
                <a:ea typeface="Calibri"/>
                <a:cs typeface="Calibri"/>
                <a:sym typeface="Calibri"/>
              </a:rPr>
              <a:t>academic</a:t>
            </a:r>
            <a:r>
              <a:rPr lang="fr-FR" sz="2400" i="0" u="none" strike="noStrike" cap="none" dirty="0">
                <a:solidFill>
                  <a:srgbClr val="004B84"/>
                </a:solidFill>
                <a:latin typeface="Calibri"/>
                <a:ea typeface="Calibri"/>
                <a:cs typeface="Calibri"/>
                <a:sym typeface="Calibri"/>
              </a:rPr>
              <a:t> performances </a:t>
            </a:r>
            <a:r>
              <a:rPr lang="fr-FR" sz="2400" i="0" u="none" strike="noStrike" cap="none" dirty="0" err="1">
                <a:solidFill>
                  <a:srgbClr val="004B84"/>
                </a:solidFill>
                <a:latin typeface="Calibri"/>
                <a:ea typeface="Calibri"/>
                <a:cs typeface="Calibri"/>
                <a:sym typeface="Calibri"/>
              </a:rPr>
              <a:t>with</a:t>
            </a:r>
            <a:r>
              <a:rPr lang="fr-FR" sz="2400" i="0" u="none" strike="noStrike" cap="none" dirty="0">
                <a:solidFill>
                  <a:srgbClr val="004B84"/>
                </a:solidFill>
                <a:latin typeface="Calibri"/>
                <a:ea typeface="Calibri"/>
                <a:cs typeface="Calibri"/>
                <a:sym typeface="Calibri"/>
              </a:rPr>
              <a:t> attention </a:t>
            </a:r>
            <a:r>
              <a:rPr lang="fr-FR" sz="2400" i="0" u="none" strike="noStrike" cap="none" dirty="0" err="1">
                <a:solidFill>
                  <a:srgbClr val="004B84"/>
                </a:solidFill>
                <a:latin typeface="Calibri"/>
                <a:ea typeface="Calibri"/>
                <a:cs typeface="Calibri"/>
                <a:sym typeface="Calibri"/>
              </a:rPr>
              <a:t>difficulties</a:t>
            </a:r>
            <a:r>
              <a:rPr lang="fr-FR" sz="2400" i="0" u="none" strike="noStrike" cap="none" dirty="0">
                <a:solidFill>
                  <a:srgbClr val="004B84"/>
                </a:solidFill>
                <a:latin typeface="Calibri"/>
                <a:ea typeface="Calibri"/>
                <a:cs typeface="Calibri"/>
                <a:sym typeface="Calibri"/>
              </a:rPr>
              <a:t>, </a:t>
            </a:r>
            <a:r>
              <a:rPr lang="fr-FR" sz="2400" i="0" u="none" strike="noStrike" cap="none" dirty="0" err="1">
                <a:solidFill>
                  <a:srgbClr val="004B84"/>
                </a:solidFill>
                <a:latin typeface="Calibri"/>
                <a:ea typeface="Calibri"/>
                <a:cs typeface="Calibri"/>
                <a:sym typeface="Calibri"/>
              </a:rPr>
              <a:t>hyperactivity</a:t>
            </a:r>
            <a:r>
              <a:rPr lang="fr-FR" sz="2400" i="0" u="none" strike="noStrike" cap="none" dirty="0">
                <a:solidFill>
                  <a:srgbClr val="004B84"/>
                </a:solidFill>
                <a:latin typeface="Calibri"/>
                <a:ea typeface="Calibri"/>
                <a:cs typeface="Calibri"/>
                <a:sym typeface="Calibri"/>
              </a:rPr>
              <a:t>, </a:t>
            </a:r>
            <a:r>
              <a:rPr lang="fr-FR" sz="2400" i="0" u="none" strike="noStrike" cap="none" dirty="0" err="1">
                <a:solidFill>
                  <a:srgbClr val="004B84"/>
                </a:solidFill>
                <a:latin typeface="Calibri"/>
                <a:ea typeface="Calibri"/>
                <a:cs typeface="Calibri"/>
                <a:sym typeface="Calibri"/>
              </a:rPr>
              <a:t>irritability</a:t>
            </a:r>
            <a:r>
              <a:rPr lang="fr-FR" sz="2400" i="0" u="none" strike="noStrike" cap="none" dirty="0">
                <a:solidFill>
                  <a:srgbClr val="004B84"/>
                </a:solidFill>
                <a:latin typeface="Calibri"/>
                <a:ea typeface="Calibri"/>
                <a:cs typeface="Calibri"/>
                <a:sym typeface="Calibri"/>
              </a:rPr>
              <a:t>, and </a:t>
            </a:r>
            <a:r>
              <a:rPr lang="fr-FR" sz="2400" i="0" u="none" strike="noStrike" cap="none" dirty="0" err="1">
                <a:solidFill>
                  <a:srgbClr val="004B84"/>
                </a:solidFill>
                <a:latin typeface="Calibri"/>
                <a:ea typeface="Calibri"/>
                <a:cs typeface="Calibri"/>
                <a:sym typeface="Calibri"/>
              </a:rPr>
              <a:t>weight</a:t>
            </a:r>
            <a:r>
              <a:rPr lang="fr-FR" sz="2400" i="0" u="none" strike="noStrike" cap="none" dirty="0">
                <a:solidFill>
                  <a:srgbClr val="004B84"/>
                </a:solidFill>
                <a:latin typeface="Calibri"/>
                <a:ea typeface="Calibri"/>
                <a:cs typeface="Calibri"/>
                <a:sym typeface="Calibri"/>
              </a:rPr>
              <a:t> gain </a:t>
            </a:r>
            <a:r>
              <a:rPr lang="fr-FR" sz="2400" i="0" u="none" strike="noStrike" cap="none" baseline="30000" dirty="0">
                <a:solidFill>
                  <a:srgbClr val="004B84"/>
                </a:solidFill>
                <a:latin typeface="Calibri"/>
                <a:ea typeface="Calibri"/>
                <a:cs typeface="Calibri"/>
                <a:sym typeface="Calibri"/>
              </a:rPr>
              <a:t>. </a:t>
            </a:r>
            <a:endParaRPr dirty="0">
              <a:solidFill>
                <a:srgbClr val="004B84"/>
              </a:solidFill>
            </a:endParaRPr>
          </a:p>
        </p:txBody>
      </p:sp>
      <p:sp>
        <p:nvSpPr>
          <p:cNvPr id="93" name="Google Shape;93;p13"/>
          <p:cNvSpPr txBox="1"/>
          <p:nvPr/>
        </p:nvSpPr>
        <p:spPr>
          <a:xfrm>
            <a:off x="627051" y="5762013"/>
            <a:ext cx="11082595" cy="1015622"/>
          </a:xfrm>
          <a:prstGeom prst="rect">
            <a:avLst/>
          </a:prstGeom>
          <a:noFill/>
          <a:ln>
            <a:noFill/>
          </a:ln>
        </p:spPr>
        <p:txBody>
          <a:bodyPr spcFirstLastPara="1" wrap="square" lIns="91425" tIns="45700" rIns="91425" bIns="45700" anchor="t" anchorCtr="0">
            <a:spAutoFit/>
          </a:bodyPr>
          <a:lstStyle/>
          <a:p>
            <a:pPr marL="0" marR="0" lvl="0" indent="-69850" algn="l" rtl="0">
              <a:spcBef>
                <a:spcPts val="0"/>
              </a:spcBef>
              <a:spcAft>
                <a:spcPts val="0"/>
              </a:spcAft>
              <a:buClr>
                <a:srgbClr val="004B84"/>
              </a:buClr>
              <a:buSzPts val="1100"/>
              <a:buFont typeface="Calibri"/>
              <a:buAutoNum type="arabicPeriod"/>
            </a:pPr>
            <a:r>
              <a:rPr lang="fr-FR" sz="1200" b="0" i="1" u="none" strike="noStrike" cap="none" dirty="0">
                <a:solidFill>
                  <a:srgbClr val="004B84"/>
                </a:solidFill>
                <a:ea typeface="Roboto"/>
                <a:cs typeface="Roboto"/>
                <a:sym typeface="Roboto"/>
              </a:rPr>
              <a:t>American </a:t>
            </a:r>
            <a:r>
              <a:rPr lang="fr-FR" sz="1200" b="0" i="1" u="none" strike="noStrike" cap="none" dirty="0" err="1">
                <a:solidFill>
                  <a:srgbClr val="004B84"/>
                </a:solidFill>
                <a:ea typeface="Roboto"/>
                <a:cs typeface="Roboto"/>
                <a:sym typeface="Roboto"/>
              </a:rPr>
              <a:t>Academy</a:t>
            </a:r>
            <a:r>
              <a:rPr lang="fr-FR" sz="1200" b="0" i="1" u="none" strike="noStrike" cap="none" dirty="0">
                <a:solidFill>
                  <a:srgbClr val="004B84"/>
                </a:solidFill>
                <a:ea typeface="Roboto"/>
                <a:cs typeface="Roboto"/>
                <a:sym typeface="Roboto"/>
              </a:rPr>
              <a:t> of </a:t>
            </a:r>
            <a:r>
              <a:rPr lang="fr-FR" sz="1200" b="0" i="1" u="none" strike="noStrike" cap="none" dirty="0" err="1">
                <a:solidFill>
                  <a:srgbClr val="004B84"/>
                </a:solidFill>
                <a:ea typeface="Roboto"/>
                <a:cs typeface="Roboto"/>
                <a:sym typeface="Roboto"/>
              </a:rPr>
              <a:t>Sleep</a:t>
            </a:r>
            <a:r>
              <a:rPr lang="fr-FR" sz="1200" b="0" i="1" u="none" strike="noStrike" cap="none" dirty="0">
                <a:solidFill>
                  <a:srgbClr val="004B84"/>
                </a:solidFill>
                <a:ea typeface="Roboto"/>
                <a:cs typeface="Roboto"/>
                <a:sym typeface="Roboto"/>
              </a:rPr>
              <a:t> </a:t>
            </a:r>
            <a:r>
              <a:rPr lang="fr-FR" sz="1200" b="0" i="1" u="none" strike="noStrike" cap="none" dirty="0" err="1">
                <a:solidFill>
                  <a:srgbClr val="004B84"/>
                </a:solidFill>
                <a:ea typeface="Roboto"/>
                <a:cs typeface="Roboto"/>
                <a:sym typeface="Roboto"/>
              </a:rPr>
              <a:t>Medicine</a:t>
            </a:r>
            <a:r>
              <a:rPr lang="fr-FR" sz="1200" b="0" i="1" u="none" strike="noStrike" cap="none" dirty="0">
                <a:solidFill>
                  <a:srgbClr val="004B84"/>
                </a:solidFill>
                <a:ea typeface="Roboto"/>
                <a:cs typeface="Roboto"/>
                <a:sym typeface="Roboto"/>
              </a:rPr>
              <a:t>. International Classification of </a:t>
            </a:r>
            <a:r>
              <a:rPr lang="fr-FR" sz="1200" b="0" i="1" u="none" strike="noStrike" cap="none" dirty="0" err="1">
                <a:solidFill>
                  <a:srgbClr val="004B84"/>
                </a:solidFill>
                <a:ea typeface="Roboto"/>
                <a:cs typeface="Roboto"/>
                <a:sym typeface="Roboto"/>
              </a:rPr>
              <a:t>Sleep</a:t>
            </a:r>
            <a:r>
              <a:rPr lang="fr-FR" sz="1200" b="0" i="1" u="none" strike="noStrike" cap="none" dirty="0">
                <a:solidFill>
                  <a:srgbClr val="004B84"/>
                </a:solidFill>
                <a:ea typeface="Roboto"/>
                <a:cs typeface="Roboto"/>
                <a:sym typeface="Roboto"/>
              </a:rPr>
              <a:t> </a:t>
            </a:r>
            <a:r>
              <a:rPr lang="fr-FR" sz="1200" b="0" i="1" u="none" strike="noStrike" cap="none" dirty="0" err="1">
                <a:solidFill>
                  <a:srgbClr val="004B84"/>
                </a:solidFill>
                <a:ea typeface="Roboto"/>
                <a:cs typeface="Roboto"/>
                <a:sym typeface="Roboto"/>
              </a:rPr>
              <a:t>Disorders</a:t>
            </a:r>
            <a:r>
              <a:rPr lang="fr-FR" sz="1200" b="0" i="1" u="none" strike="noStrike" cap="none" dirty="0">
                <a:solidFill>
                  <a:srgbClr val="004B84"/>
                </a:solidFill>
                <a:ea typeface="Roboto"/>
                <a:cs typeface="Roboto"/>
                <a:sym typeface="Roboto"/>
              </a:rPr>
              <a:t>: Diagnostic and Coding Manual. 2nd </a:t>
            </a:r>
            <a:r>
              <a:rPr lang="fr-FR" sz="1200" b="0" i="1" u="none" strike="noStrike" cap="none" dirty="0" err="1">
                <a:solidFill>
                  <a:srgbClr val="004B84"/>
                </a:solidFill>
                <a:ea typeface="Roboto"/>
                <a:cs typeface="Roboto"/>
                <a:sym typeface="Roboto"/>
              </a:rPr>
              <a:t>ed</a:t>
            </a:r>
            <a:r>
              <a:rPr lang="fr-FR" sz="1200" b="0" i="1" u="none" strike="noStrike" cap="none" dirty="0">
                <a:solidFill>
                  <a:srgbClr val="004B84"/>
                </a:solidFill>
                <a:ea typeface="Roboto"/>
                <a:cs typeface="Roboto"/>
                <a:sym typeface="Roboto"/>
              </a:rPr>
              <a:t>. Westchester, Ill.: American </a:t>
            </a:r>
            <a:r>
              <a:rPr lang="fr-FR" sz="1200" b="0" i="1" u="none" strike="noStrike" cap="none" dirty="0" err="1">
                <a:solidFill>
                  <a:srgbClr val="004B84"/>
                </a:solidFill>
                <a:ea typeface="Roboto"/>
                <a:cs typeface="Roboto"/>
                <a:sym typeface="Roboto"/>
              </a:rPr>
              <a:t>Academy</a:t>
            </a:r>
            <a:r>
              <a:rPr lang="fr-FR" sz="1200" b="0" i="1" u="none" strike="noStrike" cap="none" dirty="0">
                <a:solidFill>
                  <a:srgbClr val="004B84"/>
                </a:solidFill>
                <a:ea typeface="Roboto"/>
                <a:cs typeface="Roboto"/>
                <a:sym typeface="Roboto"/>
              </a:rPr>
              <a:t> of </a:t>
            </a:r>
            <a:r>
              <a:rPr lang="fr-FR" sz="1200" b="0" i="1" u="none" strike="noStrike" cap="none" dirty="0" err="1">
                <a:solidFill>
                  <a:srgbClr val="004B84"/>
                </a:solidFill>
                <a:ea typeface="Roboto"/>
                <a:cs typeface="Roboto"/>
                <a:sym typeface="Roboto"/>
              </a:rPr>
              <a:t>Sleep</a:t>
            </a:r>
            <a:r>
              <a:rPr lang="fr-FR" sz="1200" b="0" i="1" u="none" strike="noStrike" cap="none" dirty="0">
                <a:solidFill>
                  <a:srgbClr val="004B84"/>
                </a:solidFill>
                <a:ea typeface="Roboto"/>
                <a:cs typeface="Roboto"/>
                <a:sym typeface="Roboto"/>
              </a:rPr>
              <a:t> </a:t>
            </a:r>
            <a:r>
              <a:rPr lang="fr-FR" sz="1200" b="0" i="1" u="none" strike="noStrike" cap="none" dirty="0" err="1">
                <a:solidFill>
                  <a:srgbClr val="004B84"/>
                </a:solidFill>
                <a:ea typeface="Roboto"/>
                <a:cs typeface="Roboto"/>
                <a:sym typeface="Roboto"/>
              </a:rPr>
              <a:t>Medicine</a:t>
            </a:r>
            <a:r>
              <a:rPr lang="fr-FR" sz="1200" b="0" i="1" u="none" strike="noStrike" cap="none" dirty="0">
                <a:solidFill>
                  <a:srgbClr val="004B84"/>
                </a:solidFill>
                <a:ea typeface="Roboto"/>
                <a:cs typeface="Roboto"/>
                <a:sym typeface="Roboto"/>
              </a:rPr>
              <a:t>; 2005.</a:t>
            </a:r>
            <a:endParaRPr sz="1200" i="1" dirty="0">
              <a:solidFill>
                <a:srgbClr val="004B84"/>
              </a:solidFill>
            </a:endParaRPr>
          </a:p>
          <a:p>
            <a:pPr marL="0" marR="0" lvl="0" indent="-69850" algn="l" rtl="0">
              <a:spcBef>
                <a:spcPts val="0"/>
              </a:spcBef>
              <a:spcAft>
                <a:spcPts val="0"/>
              </a:spcAft>
              <a:buClr>
                <a:srgbClr val="004B84"/>
              </a:buClr>
              <a:buSzPts val="1100"/>
              <a:buFont typeface="Calibri"/>
              <a:buAutoNum type="arabicPeriod"/>
            </a:pPr>
            <a:r>
              <a:rPr lang="fr-FR" sz="1200" b="0" i="1" u="none" strike="noStrike" cap="none" dirty="0">
                <a:solidFill>
                  <a:srgbClr val="004B84"/>
                </a:solidFill>
                <a:ea typeface="Roboto"/>
                <a:cs typeface="Roboto"/>
                <a:sym typeface="Roboto"/>
              </a:rPr>
              <a:t>Marcus </a:t>
            </a:r>
            <a:r>
              <a:rPr lang="fr-FR" sz="1200" b="0" i="1" u="none" strike="noStrike" cap="none" dirty="0" err="1">
                <a:solidFill>
                  <a:srgbClr val="004B84"/>
                </a:solidFill>
                <a:ea typeface="Roboto"/>
                <a:cs typeface="Roboto"/>
                <a:sym typeface="Roboto"/>
              </a:rPr>
              <a:t>CLet</a:t>
            </a:r>
            <a:r>
              <a:rPr lang="fr-FR" sz="1200" b="0" i="1" u="none" strike="noStrike" cap="none" dirty="0">
                <a:solidFill>
                  <a:srgbClr val="004B84"/>
                </a:solidFill>
                <a:ea typeface="Roboto"/>
                <a:cs typeface="Roboto"/>
                <a:sym typeface="Roboto"/>
              </a:rPr>
              <a:t> al.; American </a:t>
            </a:r>
            <a:r>
              <a:rPr lang="fr-FR" sz="1200" b="0" i="1" u="none" strike="noStrike" cap="none" dirty="0" err="1">
                <a:solidFill>
                  <a:srgbClr val="004B84"/>
                </a:solidFill>
                <a:ea typeface="Roboto"/>
                <a:cs typeface="Roboto"/>
                <a:sym typeface="Roboto"/>
              </a:rPr>
              <a:t>Academy</a:t>
            </a:r>
            <a:r>
              <a:rPr lang="fr-FR" sz="1200" b="0" i="1" u="none" strike="noStrike" cap="none" dirty="0">
                <a:solidFill>
                  <a:srgbClr val="004B84"/>
                </a:solidFill>
                <a:ea typeface="Roboto"/>
                <a:cs typeface="Roboto"/>
                <a:sym typeface="Roboto"/>
              </a:rPr>
              <a:t> of </a:t>
            </a:r>
            <a:r>
              <a:rPr lang="fr-FR" sz="1200" b="0" i="1" u="none" strike="noStrike" cap="none" dirty="0" err="1">
                <a:solidFill>
                  <a:srgbClr val="004B84"/>
                </a:solidFill>
                <a:ea typeface="Roboto"/>
                <a:cs typeface="Roboto"/>
                <a:sym typeface="Roboto"/>
              </a:rPr>
              <a:t>Pediatrics</a:t>
            </a:r>
            <a:r>
              <a:rPr lang="fr-FR" sz="1200" b="0" i="1" u="none" strike="noStrike" cap="none" dirty="0">
                <a:solidFill>
                  <a:srgbClr val="004B84"/>
                </a:solidFill>
                <a:ea typeface="Roboto"/>
                <a:cs typeface="Roboto"/>
                <a:sym typeface="Roboto"/>
              </a:rPr>
              <a:t>. </a:t>
            </a:r>
            <a:r>
              <a:rPr lang="fr-FR" sz="1200" b="0" i="1" u="none" strike="noStrike" cap="none" dirty="0" err="1">
                <a:solidFill>
                  <a:srgbClr val="004B84"/>
                </a:solidFill>
                <a:ea typeface="Roboto"/>
                <a:cs typeface="Roboto"/>
                <a:sym typeface="Roboto"/>
              </a:rPr>
              <a:t>Diagnosis</a:t>
            </a:r>
            <a:r>
              <a:rPr lang="fr-FR" sz="1200" b="0" i="1" u="none" strike="noStrike" cap="none" dirty="0">
                <a:solidFill>
                  <a:srgbClr val="004B84"/>
                </a:solidFill>
                <a:ea typeface="Roboto"/>
                <a:cs typeface="Roboto"/>
                <a:sym typeface="Roboto"/>
              </a:rPr>
              <a:t> and management of </a:t>
            </a:r>
            <a:r>
              <a:rPr lang="fr-FR" sz="1200" b="0" i="1" u="none" strike="noStrike" cap="none" dirty="0" err="1">
                <a:solidFill>
                  <a:srgbClr val="004B84"/>
                </a:solidFill>
                <a:ea typeface="Roboto"/>
                <a:cs typeface="Roboto"/>
                <a:sym typeface="Roboto"/>
              </a:rPr>
              <a:t>childhood</a:t>
            </a:r>
            <a:r>
              <a:rPr lang="fr-FR" sz="1200" b="0" i="1" u="none" strike="noStrike" cap="none" dirty="0">
                <a:solidFill>
                  <a:srgbClr val="004B84"/>
                </a:solidFill>
                <a:ea typeface="Roboto"/>
                <a:cs typeface="Roboto"/>
                <a:sym typeface="Roboto"/>
              </a:rPr>
              <a:t> obstructive </a:t>
            </a:r>
            <a:r>
              <a:rPr lang="fr-FR" sz="1200" b="0" i="1" u="none" strike="noStrike" cap="none" dirty="0" err="1">
                <a:solidFill>
                  <a:srgbClr val="004B84"/>
                </a:solidFill>
                <a:ea typeface="Roboto"/>
                <a:cs typeface="Roboto"/>
                <a:sym typeface="Roboto"/>
              </a:rPr>
              <a:t>sleep</a:t>
            </a:r>
            <a:r>
              <a:rPr lang="fr-FR" sz="1200" b="0" i="1" u="none" strike="noStrike" cap="none" dirty="0">
                <a:solidFill>
                  <a:srgbClr val="004B84"/>
                </a:solidFill>
                <a:ea typeface="Roboto"/>
                <a:cs typeface="Roboto"/>
                <a:sym typeface="Roboto"/>
              </a:rPr>
              <a:t> </a:t>
            </a:r>
            <a:r>
              <a:rPr lang="fr-FR" sz="1200" b="0" i="1" u="none" strike="noStrike" cap="none" dirty="0" err="1">
                <a:solidFill>
                  <a:srgbClr val="004B84"/>
                </a:solidFill>
                <a:ea typeface="Roboto"/>
                <a:cs typeface="Roboto"/>
                <a:sym typeface="Roboto"/>
              </a:rPr>
              <a:t>apnea</a:t>
            </a:r>
            <a:r>
              <a:rPr lang="fr-FR" sz="1200" b="0" i="1" u="none" strike="noStrike" cap="none" dirty="0">
                <a:solidFill>
                  <a:srgbClr val="004B84"/>
                </a:solidFill>
                <a:ea typeface="Roboto"/>
                <a:cs typeface="Roboto"/>
                <a:sym typeface="Roboto"/>
              </a:rPr>
              <a:t> syndrome. </a:t>
            </a:r>
            <a:r>
              <a:rPr lang="fr-FR" sz="1200" b="0" i="1" u="none" strike="noStrike" cap="none" dirty="0" err="1">
                <a:solidFill>
                  <a:srgbClr val="004B84"/>
                </a:solidFill>
                <a:ea typeface="Roboto"/>
                <a:cs typeface="Roboto"/>
                <a:sym typeface="Roboto"/>
              </a:rPr>
              <a:t>Pediatrics</a:t>
            </a:r>
            <a:r>
              <a:rPr lang="fr-FR" sz="1200" b="0" i="1" u="none" strike="noStrike" cap="none" dirty="0">
                <a:solidFill>
                  <a:srgbClr val="004B84"/>
                </a:solidFill>
                <a:ea typeface="Roboto"/>
                <a:cs typeface="Roboto"/>
                <a:sym typeface="Roboto"/>
              </a:rPr>
              <a:t> 2012. </a:t>
            </a:r>
            <a:endParaRPr sz="1200" b="0" i="1" u="none" strike="noStrike" cap="none" dirty="0">
              <a:solidFill>
                <a:srgbClr val="004B84"/>
              </a:solidFill>
              <a:ea typeface="Roboto"/>
              <a:cs typeface="Roboto"/>
              <a:sym typeface="Roboto"/>
            </a:endParaRPr>
          </a:p>
          <a:p>
            <a:pPr marL="0" marR="0" lvl="0" indent="-69850" algn="l" rtl="0">
              <a:spcBef>
                <a:spcPts val="0"/>
              </a:spcBef>
              <a:spcAft>
                <a:spcPts val="0"/>
              </a:spcAft>
              <a:buClr>
                <a:srgbClr val="004B84"/>
              </a:buClr>
              <a:buSzPts val="1100"/>
              <a:buFont typeface="Calibri"/>
              <a:buAutoNum type="arabicPeriod"/>
            </a:pPr>
            <a:r>
              <a:rPr lang="fr-FR" sz="1200" b="0" i="1" u="none" strike="noStrike" cap="none" dirty="0">
                <a:solidFill>
                  <a:srgbClr val="004B84"/>
                </a:solidFill>
                <a:ea typeface="Roboto"/>
                <a:cs typeface="Roboto"/>
                <a:sym typeface="Roboto"/>
              </a:rPr>
              <a:t>Aurora RN et al.; American </a:t>
            </a:r>
            <a:r>
              <a:rPr lang="fr-FR" sz="1200" b="0" i="1" u="none" strike="noStrike" cap="none" dirty="0" err="1">
                <a:solidFill>
                  <a:srgbClr val="004B84"/>
                </a:solidFill>
                <a:ea typeface="Roboto"/>
                <a:cs typeface="Roboto"/>
                <a:sym typeface="Roboto"/>
              </a:rPr>
              <a:t>Academy</a:t>
            </a:r>
            <a:r>
              <a:rPr lang="fr-FR" sz="1200" b="0" i="1" u="none" strike="noStrike" cap="none" dirty="0">
                <a:solidFill>
                  <a:srgbClr val="004B84"/>
                </a:solidFill>
                <a:ea typeface="Roboto"/>
                <a:cs typeface="Roboto"/>
                <a:sym typeface="Roboto"/>
              </a:rPr>
              <a:t> of </a:t>
            </a:r>
            <a:r>
              <a:rPr lang="fr-FR" sz="1200" b="0" i="1" u="none" strike="noStrike" cap="none" dirty="0" err="1">
                <a:solidFill>
                  <a:srgbClr val="004B84"/>
                </a:solidFill>
                <a:ea typeface="Roboto"/>
                <a:cs typeface="Roboto"/>
                <a:sym typeface="Roboto"/>
              </a:rPr>
              <a:t>Sleep</a:t>
            </a:r>
            <a:r>
              <a:rPr lang="fr-FR" sz="1200" b="0" i="1" u="none" strike="noStrike" cap="none" dirty="0">
                <a:solidFill>
                  <a:srgbClr val="004B84"/>
                </a:solidFill>
                <a:ea typeface="Roboto"/>
                <a:cs typeface="Roboto"/>
                <a:sym typeface="Roboto"/>
              </a:rPr>
              <a:t> </a:t>
            </a:r>
            <a:r>
              <a:rPr lang="fr-FR" sz="1200" b="0" i="1" u="none" strike="noStrike" cap="none" dirty="0" err="1">
                <a:solidFill>
                  <a:srgbClr val="004B84"/>
                </a:solidFill>
                <a:ea typeface="Roboto"/>
                <a:cs typeface="Roboto"/>
                <a:sym typeface="Roboto"/>
              </a:rPr>
              <a:t>Medicine</a:t>
            </a:r>
            <a:r>
              <a:rPr lang="fr-FR" sz="1200" b="0" i="1" u="none" strike="noStrike" cap="none" dirty="0">
                <a:solidFill>
                  <a:srgbClr val="004B84"/>
                </a:solidFill>
                <a:ea typeface="Roboto"/>
                <a:cs typeface="Roboto"/>
                <a:sym typeface="Roboto"/>
              </a:rPr>
              <a:t>. Practice </a:t>
            </a:r>
            <a:r>
              <a:rPr lang="fr-FR" sz="1200" b="0" i="1" u="none" strike="noStrike" cap="none" dirty="0" err="1">
                <a:solidFill>
                  <a:srgbClr val="004B84"/>
                </a:solidFill>
                <a:ea typeface="Roboto"/>
                <a:cs typeface="Roboto"/>
                <a:sym typeface="Roboto"/>
              </a:rPr>
              <a:t>parameters</a:t>
            </a:r>
            <a:r>
              <a:rPr lang="fr-FR" sz="1200" b="0" i="1" u="none" strike="noStrike" cap="none" dirty="0">
                <a:solidFill>
                  <a:srgbClr val="004B84"/>
                </a:solidFill>
                <a:ea typeface="Roboto"/>
                <a:cs typeface="Roboto"/>
                <a:sym typeface="Roboto"/>
              </a:rPr>
              <a:t> for the </a:t>
            </a:r>
            <a:r>
              <a:rPr lang="fr-FR" sz="1200" b="0" i="1" u="none" strike="noStrike" cap="none" dirty="0" err="1">
                <a:solidFill>
                  <a:srgbClr val="004B84"/>
                </a:solidFill>
                <a:ea typeface="Roboto"/>
                <a:cs typeface="Roboto"/>
                <a:sym typeface="Roboto"/>
              </a:rPr>
              <a:t>respiratory</a:t>
            </a:r>
            <a:r>
              <a:rPr lang="fr-FR" sz="1200" b="0" i="1" u="none" strike="noStrike" cap="none" dirty="0">
                <a:solidFill>
                  <a:srgbClr val="004B84"/>
                </a:solidFill>
                <a:ea typeface="Roboto"/>
                <a:cs typeface="Roboto"/>
                <a:sym typeface="Roboto"/>
              </a:rPr>
              <a:t> indications for </a:t>
            </a:r>
            <a:r>
              <a:rPr lang="fr-FR" sz="1200" b="0" i="1" u="none" strike="noStrike" cap="none" dirty="0" err="1">
                <a:solidFill>
                  <a:srgbClr val="004B84"/>
                </a:solidFill>
                <a:ea typeface="Roboto"/>
                <a:cs typeface="Roboto"/>
                <a:sym typeface="Roboto"/>
              </a:rPr>
              <a:t>polysomnography</a:t>
            </a:r>
            <a:r>
              <a:rPr lang="fr-FR" sz="1200" b="0" i="1" u="none" strike="noStrike" cap="none" dirty="0">
                <a:solidFill>
                  <a:srgbClr val="004B84"/>
                </a:solidFill>
                <a:ea typeface="Roboto"/>
                <a:cs typeface="Roboto"/>
                <a:sym typeface="Roboto"/>
              </a:rPr>
              <a:t> in </a:t>
            </a:r>
            <a:r>
              <a:rPr lang="fr-FR" sz="1200" b="0" i="1" u="none" strike="noStrike" cap="none" dirty="0" err="1">
                <a:solidFill>
                  <a:srgbClr val="004B84"/>
                </a:solidFill>
                <a:ea typeface="Roboto"/>
                <a:cs typeface="Roboto"/>
                <a:sym typeface="Roboto"/>
              </a:rPr>
              <a:t>children</a:t>
            </a:r>
            <a:r>
              <a:rPr lang="fr-FR" sz="1200" b="0" i="1" u="none" strike="noStrike" cap="none" dirty="0">
                <a:solidFill>
                  <a:srgbClr val="004B84"/>
                </a:solidFill>
                <a:ea typeface="Roboto"/>
                <a:cs typeface="Roboto"/>
                <a:sym typeface="Roboto"/>
              </a:rPr>
              <a:t>. </a:t>
            </a:r>
            <a:r>
              <a:rPr lang="fr-FR" sz="1200" b="0" i="1" u="none" strike="noStrike" cap="none" dirty="0" err="1">
                <a:solidFill>
                  <a:srgbClr val="004B84"/>
                </a:solidFill>
                <a:ea typeface="Roboto"/>
                <a:cs typeface="Roboto"/>
                <a:sym typeface="Roboto"/>
              </a:rPr>
              <a:t>Sleep</a:t>
            </a:r>
            <a:r>
              <a:rPr lang="fr-FR" sz="1200" b="0" i="1" u="none" strike="noStrike" cap="none" dirty="0">
                <a:solidFill>
                  <a:srgbClr val="004B84"/>
                </a:solidFill>
                <a:ea typeface="Roboto"/>
                <a:cs typeface="Roboto"/>
                <a:sym typeface="Roboto"/>
              </a:rPr>
              <a:t>. 2011</a:t>
            </a:r>
            <a:endParaRPr sz="1200" i="1" dirty="0">
              <a:solidFill>
                <a:srgbClr val="004B84"/>
              </a:solidFill>
            </a:endParaRPr>
          </a:p>
          <a:p>
            <a:pPr marL="0" marR="0" lvl="0" indent="-69850" algn="l" rtl="0">
              <a:spcBef>
                <a:spcPts val="0"/>
              </a:spcBef>
              <a:spcAft>
                <a:spcPts val="0"/>
              </a:spcAft>
              <a:buClr>
                <a:srgbClr val="004B84"/>
              </a:buClr>
              <a:buSzPts val="1100"/>
              <a:buFont typeface="Calibri"/>
              <a:buAutoNum type="arabicPeriod"/>
            </a:pPr>
            <a:r>
              <a:rPr lang="fr-FR" sz="1200" b="0" i="1" u="none" strike="noStrike" cap="none" dirty="0">
                <a:solidFill>
                  <a:srgbClr val="004B84"/>
                </a:solidFill>
                <a:ea typeface="Roboto"/>
                <a:cs typeface="Roboto"/>
                <a:sym typeface="Roboto"/>
              </a:rPr>
              <a:t> KA Carter Common </a:t>
            </a:r>
            <a:r>
              <a:rPr lang="fr-FR" sz="1200" b="0" i="1" u="none" strike="noStrike" cap="none" dirty="0" err="1">
                <a:solidFill>
                  <a:srgbClr val="004B84"/>
                </a:solidFill>
                <a:ea typeface="Roboto"/>
                <a:cs typeface="Roboto"/>
                <a:sym typeface="Roboto"/>
              </a:rPr>
              <a:t>Sleep</a:t>
            </a:r>
            <a:r>
              <a:rPr lang="fr-FR" sz="1200" b="0" i="1" u="none" strike="noStrike" cap="none" dirty="0">
                <a:solidFill>
                  <a:srgbClr val="004B84"/>
                </a:solidFill>
                <a:ea typeface="Roboto"/>
                <a:cs typeface="Roboto"/>
                <a:sym typeface="Roboto"/>
              </a:rPr>
              <a:t> </a:t>
            </a:r>
            <a:r>
              <a:rPr lang="fr-FR" sz="1200" b="0" i="1" u="none" strike="noStrike" cap="none" dirty="0" err="1">
                <a:solidFill>
                  <a:srgbClr val="004B84"/>
                </a:solidFill>
                <a:ea typeface="Roboto"/>
                <a:cs typeface="Roboto"/>
                <a:sym typeface="Roboto"/>
              </a:rPr>
              <a:t>disorders</a:t>
            </a:r>
            <a:r>
              <a:rPr lang="fr-FR" sz="1200" b="0" i="1" u="none" strike="noStrike" cap="none" dirty="0">
                <a:solidFill>
                  <a:srgbClr val="004B84"/>
                </a:solidFill>
                <a:ea typeface="Roboto"/>
                <a:cs typeface="Roboto"/>
                <a:sym typeface="Roboto"/>
              </a:rPr>
              <a:t> in </a:t>
            </a:r>
            <a:r>
              <a:rPr lang="fr-FR" sz="1200" b="0" i="1" u="none" strike="noStrike" cap="none" dirty="0" err="1">
                <a:solidFill>
                  <a:srgbClr val="004B84"/>
                </a:solidFill>
                <a:ea typeface="Roboto"/>
                <a:cs typeface="Roboto"/>
                <a:sym typeface="Roboto"/>
              </a:rPr>
              <a:t>children</a:t>
            </a:r>
            <a:r>
              <a:rPr lang="fr-FR" sz="1200" b="0" i="1" u="none" strike="noStrike" cap="none" dirty="0">
                <a:solidFill>
                  <a:srgbClr val="004B84"/>
                </a:solidFill>
                <a:ea typeface="Roboto"/>
                <a:cs typeface="Roboto"/>
                <a:sym typeface="Roboto"/>
              </a:rPr>
              <a:t> Am Fam </a:t>
            </a:r>
            <a:r>
              <a:rPr lang="fr-FR" sz="1200" b="0" i="1" u="none" strike="noStrike" cap="none" dirty="0" err="1">
                <a:solidFill>
                  <a:srgbClr val="004B84"/>
                </a:solidFill>
                <a:ea typeface="Roboto"/>
                <a:cs typeface="Roboto"/>
                <a:sym typeface="Roboto"/>
              </a:rPr>
              <a:t>Physician</a:t>
            </a:r>
            <a:r>
              <a:rPr lang="fr-FR" sz="1200" b="0" i="1" u="none" strike="noStrike" cap="none" dirty="0">
                <a:solidFill>
                  <a:srgbClr val="004B84"/>
                </a:solidFill>
                <a:ea typeface="Roboto"/>
                <a:cs typeface="Roboto"/>
                <a:sym typeface="Roboto"/>
              </a:rPr>
              <a:t>. 2014.</a:t>
            </a:r>
            <a:endParaRPr sz="1200" i="1" dirty="0">
              <a:solidFill>
                <a:srgbClr val="004B84"/>
              </a:solidFill>
            </a:endParaRPr>
          </a:p>
        </p:txBody>
      </p:sp>
      <p:graphicFrame>
        <p:nvGraphicFramePr>
          <p:cNvPr id="3" name="Tableau 3">
            <a:extLst>
              <a:ext uri="{FF2B5EF4-FFF2-40B4-BE49-F238E27FC236}">
                <a16:creationId xmlns:a16="http://schemas.microsoft.com/office/drawing/2014/main" id="{D48983CA-4277-59BC-9A91-453AAFB2C505}"/>
              </a:ext>
            </a:extLst>
          </p:cNvPr>
          <p:cNvGraphicFramePr>
            <a:graphicFrameLocks noGrp="1"/>
          </p:cNvGraphicFramePr>
          <p:nvPr>
            <p:extLst>
              <p:ext uri="{D42A27DB-BD31-4B8C-83A1-F6EECF244321}">
                <p14:modId xmlns:p14="http://schemas.microsoft.com/office/powerpoint/2010/main" val="791688281"/>
              </p:ext>
            </p:extLst>
          </p:nvPr>
        </p:nvGraphicFramePr>
        <p:xfrm>
          <a:off x="704727" y="3365730"/>
          <a:ext cx="10782546" cy="2103120"/>
        </p:xfrm>
        <a:graphic>
          <a:graphicData uri="http://schemas.openxmlformats.org/drawingml/2006/table">
            <a:tbl>
              <a:tblPr firstRow="1" bandRow="1">
                <a:tableStyleId>{3B4B98B0-60AC-42C2-AFA5-B58CD77FA1E5}</a:tableStyleId>
              </a:tblPr>
              <a:tblGrid>
                <a:gridCol w="7499929">
                  <a:extLst>
                    <a:ext uri="{9D8B030D-6E8A-4147-A177-3AD203B41FA5}">
                      <a16:colId xmlns:a16="http://schemas.microsoft.com/office/drawing/2014/main" val="4046687877"/>
                    </a:ext>
                  </a:extLst>
                </a:gridCol>
                <a:gridCol w="3282617">
                  <a:extLst>
                    <a:ext uri="{9D8B030D-6E8A-4147-A177-3AD203B41FA5}">
                      <a16:colId xmlns:a16="http://schemas.microsoft.com/office/drawing/2014/main" val="1687488140"/>
                    </a:ext>
                  </a:extLst>
                </a:gridCol>
              </a:tblGrid>
              <a:tr h="345795">
                <a:tc>
                  <a:txBody>
                    <a:bodyPr/>
                    <a:lstStyle/>
                    <a:p>
                      <a:pPr algn="l"/>
                      <a:r>
                        <a:rPr lang="fr-FR" sz="2400" b="1" dirty="0" err="1">
                          <a:solidFill>
                            <a:srgbClr val="004B84"/>
                          </a:solidFill>
                        </a:rPr>
                        <a:t>Snore</a:t>
                      </a:r>
                      <a:endParaRPr lang="fr-FR" sz="2400" b="1" dirty="0">
                        <a:solidFill>
                          <a:srgbClr val="004B84"/>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BCE7D3"/>
                    </a:solidFill>
                  </a:tcPr>
                </a:tc>
                <a:tc>
                  <a:txBody>
                    <a:bodyPr/>
                    <a:lstStyle/>
                    <a:p>
                      <a:pPr algn="ctr"/>
                      <a:r>
                        <a:rPr lang="fr-FR" sz="2400" dirty="0">
                          <a:solidFill>
                            <a:srgbClr val="004B84"/>
                          </a:solidFill>
                        </a:rPr>
                        <a:t>27% </a:t>
                      </a:r>
                      <a:r>
                        <a:rPr lang="fr-FR" sz="2400" baseline="30000" dirty="0">
                          <a:solidFill>
                            <a:srgbClr val="004B84"/>
                          </a:solidFill>
                        </a:rPr>
                        <a:t>1,2</a:t>
                      </a:r>
                      <a:endParaRPr lang="fr-FR" sz="2400" dirty="0">
                        <a:solidFill>
                          <a:srgbClr val="004B84"/>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3FAE7"/>
                    </a:solidFill>
                  </a:tcPr>
                </a:tc>
                <a:extLst>
                  <a:ext uri="{0D108BD9-81ED-4DB2-BD59-A6C34878D82A}">
                    <a16:rowId xmlns:a16="http://schemas.microsoft.com/office/drawing/2014/main" val="388492222"/>
                  </a:ext>
                </a:extLst>
              </a:tr>
              <a:tr h="345795">
                <a:tc>
                  <a:txBody>
                    <a:bodyPr/>
                    <a:lstStyle/>
                    <a:p>
                      <a:pPr algn="l"/>
                      <a:r>
                        <a:rPr lang="fr-FR" sz="2400" b="1" dirty="0">
                          <a:solidFill>
                            <a:srgbClr val="004B84"/>
                          </a:solidFill>
                        </a:rPr>
                        <a:t>Obstructive </a:t>
                      </a:r>
                      <a:r>
                        <a:rPr lang="fr-FR" sz="2400" b="1" dirty="0" err="1">
                          <a:solidFill>
                            <a:srgbClr val="004B84"/>
                          </a:solidFill>
                        </a:rPr>
                        <a:t>sleep</a:t>
                      </a:r>
                      <a:r>
                        <a:rPr lang="fr-FR" sz="2400" b="1" dirty="0">
                          <a:solidFill>
                            <a:srgbClr val="004B84"/>
                          </a:solidFill>
                        </a:rPr>
                        <a:t> </a:t>
                      </a:r>
                      <a:r>
                        <a:rPr lang="fr-FR" sz="2400" b="1" dirty="0" err="1">
                          <a:solidFill>
                            <a:srgbClr val="004B84"/>
                          </a:solidFill>
                        </a:rPr>
                        <a:t>apnea</a:t>
                      </a:r>
                      <a:endParaRPr lang="fr-FR" sz="2400" b="1" dirty="0">
                        <a:solidFill>
                          <a:srgbClr val="004B84"/>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BCE7D3"/>
                    </a:solidFill>
                  </a:tcPr>
                </a:tc>
                <a:tc>
                  <a:txBody>
                    <a:bodyPr/>
                    <a:lstStyle/>
                    <a:p>
                      <a:pPr algn="ctr"/>
                      <a:r>
                        <a:rPr lang="fr-FR" sz="2400" b="1" dirty="0">
                          <a:solidFill>
                            <a:srgbClr val="004B84"/>
                          </a:solidFill>
                        </a:rPr>
                        <a:t>1 – 5% </a:t>
                      </a:r>
                      <a:r>
                        <a:rPr lang="fr-FR" sz="2400" b="1" baseline="30000" dirty="0">
                          <a:solidFill>
                            <a:srgbClr val="004B84"/>
                          </a:solidFill>
                        </a:rPr>
                        <a:t>1, 2</a:t>
                      </a:r>
                      <a:endParaRPr lang="fr-FR" sz="2400" b="1" dirty="0">
                        <a:solidFill>
                          <a:srgbClr val="004B84"/>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3FAE7"/>
                    </a:solidFill>
                  </a:tcPr>
                </a:tc>
                <a:extLst>
                  <a:ext uri="{0D108BD9-81ED-4DB2-BD59-A6C34878D82A}">
                    <a16:rowId xmlns:a16="http://schemas.microsoft.com/office/drawing/2014/main" val="1541207289"/>
                  </a:ext>
                </a:extLst>
              </a:tr>
              <a:tr h="1108438">
                <a:tc>
                  <a:txBody>
                    <a:bodyPr/>
                    <a:lstStyle/>
                    <a:p>
                      <a:pPr algn="l"/>
                      <a:r>
                        <a:rPr lang="fr-FR" sz="2400" b="1" dirty="0" err="1">
                          <a:solidFill>
                            <a:srgbClr val="004B84"/>
                          </a:solidFill>
                        </a:rPr>
                        <a:t>Restless</a:t>
                      </a:r>
                      <a:r>
                        <a:rPr lang="fr-FR" sz="2400" b="1" dirty="0">
                          <a:solidFill>
                            <a:srgbClr val="004B84"/>
                          </a:solidFill>
                        </a:rPr>
                        <a:t> legs syndrome</a:t>
                      </a:r>
                    </a:p>
                    <a:p>
                      <a:pPr algn="l"/>
                      <a:r>
                        <a:rPr lang="fr-FR" sz="2400" b="1" dirty="0">
                          <a:solidFill>
                            <a:srgbClr val="004B84"/>
                          </a:solidFill>
                        </a:rPr>
                        <a:t>Sensation of stretching legs in the </a:t>
                      </a:r>
                      <a:r>
                        <a:rPr lang="fr-FR" sz="2400" b="1" dirty="0" err="1">
                          <a:solidFill>
                            <a:srgbClr val="004B84"/>
                          </a:solidFill>
                        </a:rPr>
                        <a:t>evening</a:t>
                      </a:r>
                      <a:r>
                        <a:rPr lang="fr-FR" sz="2400" b="1" dirty="0">
                          <a:solidFill>
                            <a:srgbClr val="004B84"/>
                          </a:solidFill>
                        </a:rPr>
                        <a:t> and/or </a:t>
                      </a:r>
                      <a:r>
                        <a:rPr lang="fr-FR" sz="2400" b="1" dirty="0" err="1">
                          <a:solidFill>
                            <a:srgbClr val="004B84"/>
                          </a:solidFill>
                        </a:rPr>
                        <a:t>kicking</a:t>
                      </a:r>
                      <a:r>
                        <a:rPr lang="fr-FR" sz="2400" b="1" dirty="0">
                          <a:solidFill>
                            <a:srgbClr val="004B84"/>
                          </a:solidFill>
                        </a:rPr>
                        <a:t> </a:t>
                      </a:r>
                      <a:r>
                        <a:rPr lang="fr-FR" sz="2400" b="1" dirty="0" err="1">
                          <a:solidFill>
                            <a:srgbClr val="004B84"/>
                          </a:solidFill>
                        </a:rPr>
                        <a:t>during</a:t>
                      </a:r>
                      <a:r>
                        <a:rPr lang="fr-FR" sz="2400" b="1" dirty="0">
                          <a:solidFill>
                            <a:srgbClr val="004B84"/>
                          </a:solidFill>
                        </a:rPr>
                        <a:t> </a:t>
                      </a:r>
                      <a:r>
                        <a:rPr lang="fr-FR" sz="2400" b="1" dirty="0" err="1">
                          <a:solidFill>
                            <a:srgbClr val="004B84"/>
                          </a:solidFill>
                        </a:rPr>
                        <a:t>sleep</a:t>
                      </a:r>
                      <a:endParaRPr lang="fr-FR" sz="2400" b="1" dirty="0">
                        <a:solidFill>
                          <a:srgbClr val="004B84"/>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BCE7D3"/>
                    </a:solidFill>
                  </a:tcPr>
                </a:tc>
                <a:tc>
                  <a:txBody>
                    <a:bodyPr/>
                    <a:lstStyle/>
                    <a:p>
                      <a:pPr algn="ctr"/>
                      <a:r>
                        <a:rPr lang="fr-FR" sz="2400" b="1" dirty="0">
                          <a:solidFill>
                            <a:srgbClr val="004B84"/>
                          </a:solidFill>
                        </a:rPr>
                        <a:t>1 – 4% </a:t>
                      </a:r>
                      <a:r>
                        <a:rPr lang="fr-FR" sz="2400" b="1" baseline="30000" dirty="0">
                          <a:solidFill>
                            <a:srgbClr val="004B84"/>
                          </a:solidFill>
                        </a:rPr>
                        <a:t>3,4</a:t>
                      </a:r>
                      <a:endParaRPr lang="fr-FR" sz="2400" b="1" dirty="0">
                        <a:solidFill>
                          <a:srgbClr val="004B84"/>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D3FAE7"/>
                    </a:solidFill>
                  </a:tcPr>
                </a:tc>
                <a:extLst>
                  <a:ext uri="{0D108BD9-81ED-4DB2-BD59-A6C34878D82A}">
                    <a16:rowId xmlns:a16="http://schemas.microsoft.com/office/drawing/2014/main" val="1430513600"/>
                  </a:ext>
                </a:extLst>
              </a:tr>
            </a:tbl>
          </a:graphicData>
        </a:graphic>
      </p:graphicFrame>
    </p:spTree>
    <p:extLst>
      <p:ext uri="{BB962C8B-B14F-4D97-AF65-F5344CB8AC3E}">
        <p14:creationId xmlns:p14="http://schemas.microsoft.com/office/powerpoint/2010/main" val="28262304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Shape 287"/>
        <p:cNvGrpSpPr/>
        <p:nvPr/>
      </p:nvGrpSpPr>
      <p:grpSpPr>
        <a:xfrm>
          <a:off x="0" y="0"/>
          <a:ext cx="0" cy="0"/>
          <a:chOff x="0" y="0"/>
          <a:chExt cx="0" cy="0"/>
        </a:xfrm>
      </p:grpSpPr>
      <p:sp>
        <p:nvSpPr>
          <p:cNvPr id="288" name="Google Shape;288;p30"/>
          <p:cNvSpPr txBox="1">
            <a:spLocks noGrp="1"/>
          </p:cNvSpPr>
          <p:nvPr>
            <p:ph type="title"/>
          </p:nvPr>
        </p:nvSpPr>
        <p:spPr>
          <a:xfrm>
            <a:off x="215534" y="365125"/>
            <a:ext cx="11138266"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fr-FR"/>
              <a:t>Results polysomnography</a:t>
            </a:r>
            <a:endParaRPr/>
          </a:p>
        </p:txBody>
      </p:sp>
      <p:pic>
        <p:nvPicPr>
          <p:cNvPr id="289" name="Google Shape;289;p30"/>
          <p:cNvPicPr preferRelativeResize="0">
            <a:picLocks noGrp="1"/>
          </p:cNvPicPr>
          <p:nvPr>
            <p:ph type="body" idx="1"/>
          </p:nvPr>
        </p:nvPicPr>
        <p:blipFill rotWithShape="1">
          <a:blip r:embed="rId3">
            <a:alphaModFix/>
          </a:blip>
          <a:srcRect/>
          <a:stretch/>
        </p:blipFill>
        <p:spPr>
          <a:xfrm>
            <a:off x="6805496" y="1508441"/>
            <a:ext cx="6046904" cy="4651905"/>
          </a:xfrm>
          <a:prstGeom prst="rect">
            <a:avLst/>
          </a:prstGeom>
          <a:noFill/>
          <a:ln>
            <a:noFill/>
          </a:ln>
        </p:spPr>
      </p:pic>
      <p:sp>
        <p:nvSpPr>
          <p:cNvPr id="290" name="Google Shape;290;p30"/>
          <p:cNvSpPr txBox="1"/>
          <p:nvPr/>
        </p:nvSpPr>
        <p:spPr>
          <a:xfrm>
            <a:off x="3122971" y="3244334"/>
            <a:ext cx="6245942"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b="0" i="0" u="none" strike="noStrike" cap="none">
              <a:solidFill>
                <a:schemeClr val="accent1"/>
              </a:solidFill>
              <a:latin typeface="Calibri"/>
              <a:ea typeface="Calibri"/>
              <a:cs typeface="Calibri"/>
              <a:sym typeface="Calibri"/>
            </a:endParaRPr>
          </a:p>
        </p:txBody>
      </p:sp>
      <p:graphicFrame>
        <p:nvGraphicFramePr>
          <p:cNvPr id="291" name="Google Shape;291;p30"/>
          <p:cNvGraphicFramePr/>
          <p:nvPr>
            <p:extLst>
              <p:ext uri="{D42A27DB-BD31-4B8C-83A1-F6EECF244321}">
                <p14:modId xmlns:p14="http://schemas.microsoft.com/office/powerpoint/2010/main" val="4143408924"/>
              </p:ext>
            </p:extLst>
          </p:nvPr>
        </p:nvGraphicFramePr>
        <p:xfrm>
          <a:off x="215534" y="1522971"/>
          <a:ext cx="8087800" cy="4651905"/>
        </p:xfrm>
        <a:graphic>
          <a:graphicData uri="http://schemas.openxmlformats.org/drawingml/2006/table">
            <a:tbl>
              <a:tblPr firstRow="1" bandRow="1">
                <a:noFill/>
              </a:tblPr>
              <a:tblGrid>
                <a:gridCol w="3840275">
                  <a:extLst>
                    <a:ext uri="{9D8B030D-6E8A-4147-A177-3AD203B41FA5}">
                      <a16:colId xmlns:a16="http://schemas.microsoft.com/office/drawing/2014/main" val="20000"/>
                    </a:ext>
                  </a:extLst>
                </a:gridCol>
                <a:gridCol w="4247525">
                  <a:extLst>
                    <a:ext uri="{9D8B030D-6E8A-4147-A177-3AD203B41FA5}">
                      <a16:colId xmlns:a16="http://schemas.microsoft.com/office/drawing/2014/main" val="20001"/>
                    </a:ext>
                  </a:extLst>
                </a:gridCol>
              </a:tblGrid>
              <a:tr h="1118775">
                <a:tc>
                  <a:txBody>
                    <a:bodyPr/>
                    <a:lstStyle/>
                    <a:p>
                      <a:pPr marL="0" marR="0" lvl="0" indent="0" algn="l" rtl="0">
                        <a:spcBef>
                          <a:spcPts val="0"/>
                        </a:spcBef>
                        <a:spcAft>
                          <a:spcPts val="0"/>
                        </a:spcAft>
                        <a:buNone/>
                      </a:pPr>
                      <a:endParaRPr sz="2400" b="0" i="0" u="none" strike="noStrike" cap="none">
                        <a:solidFill>
                          <a:srgbClr val="084886"/>
                        </a:solidFill>
                        <a:latin typeface="Calibri"/>
                        <a:ea typeface="Calibri"/>
                        <a:cs typeface="Calibri"/>
                        <a:sym typeface="Calibri"/>
                      </a:endParaRPr>
                    </a:p>
                  </a:txBody>
                  <a:tcPr marL="396000" marR="396000" marT="396000" marB="396000">
                    <a:lnL w="9525" cap="flat" cmpd="sng">
                      <a:solidFill>
                        <a:srgbClr val="084886"/>
                      </a:solidFill>
                      <a:prstDash val="solid"/>
                      <a:round/>
                      <a:headEnd type="none" w="sm" len="sm"/>
                      <a:tailEnd type="none" w="sm" len="sm"/>
                    </a:lnL>
                    <a:lnR w="9525" cap="flat" cmpd="sng">
                      <a:solidFill>
                        <a:srgbClr val="084886"/>
                      </a:solidFill>
                      <a:prstDash val="solid"/>
                      <a:round/>
                      <a:headEnd type="none" w="sm" len="sm"/>
                      <a:tailEnd type="none" w="sm" len="sm"/>
                    </a:lnR>
                    <a:lnT w="9525" cap="flat" cmpd="sng">
                      <a:solidFill>
                        <a:srgbClr val="084886"/>
                      </a:solidFill>
                      <a:prstDash val="solid"/>
                      <a:round/>
                      <a:headEnd type="none" w="sm" len="sm"/>
                      <a:tailEnd type="none" w="sm" len="sm"/>
                    </a:lnT>
                    <a:lnB w="9525" cap="flat" cmpd="sng">
                      <a:solidFill>
                        <a:srgbClr val="084886"/>
                      </a:solidFill>
                      <a:prstDash val="solid"/>
                      <a:round/>
                      <a:headEnd type="none" w="sm" len="sm"/>
                      <a:tailEnd type="none" w="sm" len="sm"/>
                    </a:lnB>
                  </a:tcPr>
                </a:tc>
                <a:tc>
                  <a:txBody>
                    <a:bodyPr/>
                    <a:lstStyle/>
                    <a:p>
                      <a:pPr marL="0" marR="0" lvl="0" indent="0" algn="ctr" rtl="0">
                        <a:spcBef>
                          <a:spcPts val="0"/>
                        </a:spcBef>
                        <a:spcAft>
                          <a:spcPts val="0"/>
                        </a:spcAft>
                        <a:buNone/>
                      </a:pPr>
                      <a:r>
                        <a:rPr lang="fr-FR" sz="2400" b="0" i="0" u="none" strike="noStrike" cap="none" dirty="0" err="1">
                          <a:solidFill>
                            <a:srgbClr val="084886"/>
                          </a:solidFill>
                          <a:latin typeface="Calibri"/>
                          <a:ea typeface="Calibri"/>
                          <a:cs typeface="Calibri"/>
                          <a:sym typeface="Calibri"/>
                        </a:rPr>
                        <a:t>Mean</a:t>
                      </a:r>
                      <a:r>
                        <a:rPr lang="fr-FR" sz="2400" b="0" i="0" u="none" strike="noStrike" cap="none" dirty="0">
                          <a:solidFill>
                            <a:srgbClr val="084886"/>
                          </a:solidFill>
                          <a:latin typeface="Calibri"/>
                          <a:ea typeface="Calibri"/>
                          <a:cs typeface="Calibri"/>
                          <a:sym typeface="Calibri"/>
                        </a:rPr>
                        <a:t> ± SD (min - max)</a:t>
                      </a:r>
                      <a:endParaRPr dirty="0"/>
                    </a:p>
                  </a:txBody>
                  <a:tcPr marL="396000" marR="396000" marT="396000" marB="396000">
                    <a:lnL w="9525" cap="flat" cmpd="sng">
                      <a:solidFill>
                        <a:srgbClr val="084886"/>
                      </a:solidFill>
                      <a:prstDash val="solid"/>
                      <a:round/>
                      <a:headEnd type="none" w="sm" len="sm"/>
                      <a:tailEnd type="none" w="sm" len="sm"/>
                    </a:lnL>
                    <a:lnR w="9525" cap="flat" cmpd="sng">
                      <a:solidFill>
                        <a:srgbClr val="084886"/>
                      </a:solidFill>
                      <a:prstDash val="solid"/>
                      <a:round/>
                      <a:headEnd type="none" w="sm" len="sm"/>
                      <a:tailEnd type="none" w="sm" len="sm"/>
                    </a:lnR>
                    <a:lnT w="9525" cap="flat" cmpd="sng">
                      <a:solidFill>
                        <a:srgbClr val="084886"/>
                      </a:solidFill>
                      <a:prstDash val="solid"/>
                      <a:round/>
                      <a:headEnd type="none" w="sm" len="sm"/>
                      <a:tailEnd type="none" w="sm" len="sm"/>
                    </a:lnT>
                    <a:lnB w="9525" cap="flat" cmpd="sng">
                      <a:solidFill>
                        <a:srgbClr val="084886"/>
                      </a:solidFill>
                      <a:prstDash val="solid"/>
                      <a:round/>
                      <a:headEnd type="none" w="sm" len="sm"/>
                      <a:tailEnd type="none" w="sm" len="sm"/>
                    </a:lnB>
                  </a:tcPr>
                </a:tc>
                <a:extLst>
                  <a:ext uri="{0D108BD9-81ED-4DB2-BD59-A6C34878D82A}">
                    <a16:rowId xmlns:a16="http://schemas.microsoft.com/office/drawing/2014/main" val="10000"/>
                  </a:ext>
                </a:extLst>
              </a:tr>
              <a:tr h="1118775">
                <a:tc>
                  <a:txBody>
                    <a:bodyPr/>
                    <a:lstStyle/>
                    <a:p>
                      <a:pPr marL="0" marR="0" lvl="0" indent="0" algn="l" rtl="0">
                        <a:spcBef>
                          <a:spcPts val="0"/>
                        </a:spcBef>
                        <a:spcAft>
                          <a:spcPts val="0"/>
                        </a:spcAft>
                        <a:buNone/>
                      </a:pPr>
                      <a:r>
                        <a:rPr lang="fr-FR" sz="2400">
                          <a:solidFill>
                            <a:srgbClr val="084886"/>
                          </a:solidFill>
                          <a:latin typeface="Calibri"/>
                          <a:ea typeface="Calibri"/>
                          <a:cs typeface="Calibri"/>
                          <a:sym typeface="Calibri"/>
                        </a:rPr>
                        <a:t>Total sleep time </a:t>
                      </a:r>
                      <a:r>
                        <a:rPr lang="fr-FR" sz="2400" b="0" i="0" u="none" strike="noStrike" cap="none">
                          <a:solidFill>
                            <a:srgbClr val="084886"/>
                          </a:solidFill>
                          <a:latin typeface="Calibri"/>
                          <a:ea typeface="Calibri"/>
                          <a:cs typeface="Calibri"/>
                          <a:sym typeface="Calibri"/>
                        </a:rPr>
                        <a:t>(min.)</a:t>
                      </a:r>
                      <a:endParaRPr/>
                    </a:p>
                  </a:txBody>
                  <a:tcPr marL="396000" marR="396000" marT="396000" marB="396000">
                    <a:lnL w="9525" cap="flat" cmpd="sng">
                      <a:solidFill>
                        <a:srgbClr val="084886"/>
                      </a:solidFill>
                      <a:prstDash val="solid"/>
                      <a:round/>
                      <a:headEnd type="none" w="sm" len="sm"/>
                      <a:tailEnd type="none" w="sm" len="sm"/>
                    </a:lnL>
                    <a:lnR w="9525" cap="flat" cmpd="sng">
                      <a:solidFill>
                        <a:srgbClr val="084886"/>
                      </a:solidFill>
                      <a:prstDash val="solid"/>
                      <a:round/>
                      <a:headEnd type="none" w="sm" len="sm"/>
                      <a:tailEnd type="none" w="sm" len="sm"/>
                    </a:lnR>
                    <a:lnT w="9525" cap="flat" cmpd="sng">
                      <a:solidFill>
                        <a:srgbClr val="084886"/>
                      </a:solidFill>
                      <a:prstDash val="solid"/>
                      <a:round/>
                      <a:headEnd type="none" w="sm" len="sm"/>
                      <a:tailEnd type="none" w="sm" len="sm"/>
                    </a:lnT>
                    <a:lnB w="9525" cap="flat" cmpd="sng">
                      <a:solidFill>
                        <a:srgbClr val="084886"/>
                      </a:solidFill>
                      <a:prstDash val="solid"/>
                      <a:round/>
                      <a:headEnd type="none" w="sm" len="sm"/>
                      <a:tailEnd type="none" w="sm" len="sm"/>
                    </a:lnB>
                  </a:tcPr>
                </a:tc>
                <a:tc>
                  <a:txBody>
                    <a:bodyPr/>
                    <a:lstStyle/>
                    <a:p>
                      <a:pPr marL="0" marR="0" lvl="0" indent="0" algn="ctr" rtl="0">
                        <a:spcBef>
                          <a:spcPts val="0"/>
                        </a:spcBef>
                        <a:spcAft>
                          <a:spcPts val="0"/>
                        </a:spcAft>
                        <a:buNone/>
                      </a:pPr>
                      <a:r>
                        <a:rPr lang="fr-FR" sz="2400" b="0" i="0" u="none" strike="noStrike" cap="none">
                          <a:solidFill>
                            <a:srgbClr val="084886"/>
                          </a:solidFill>
                          <a:latin typeface="Calibri"/>
                          <a:ea typeface="Calibri"/>
                          <a:cs typeface="Calibri"/>
                          <a:sym typeface="Calibri"/>
                        </a:rPr>
                        <a:t>549,5 ± 81,8 ( 998 – 338,5)</a:t>
                      </a:r>
                      <a:endParaRPr/>
                    </a:p>
                  </a:txBody>
                  <a:tcPr marL="396000" marR="396000" marT="396000" marB="396000">
                    <a:lnL w="9525" cap="flat" cmpd="sng">
                      <a:solidFill>
                        <a:srgbClr val="084886"/>
                      </a:solidFill>
                      <a:prstDash val="solid"/>
                      <a:round/>
                      <a:headEnd type="none" w="sm" len="sm"/>
                      <a:tailEnd type="none" w="sm" len="sm"/>
                    </a:lnL>
                    <a:lnR w="9525" cap="flat" cmpd="sng">
                      <a:solidFill>
                        <a:srgbClr val="084886"/>
                      </a:solidFill>
                      <a:prstDash val="solid"/>
                      <a:round/>
                      <a:headEnd type="none" w="sm" len="sm"/>
                      <a:tailEnd type="none" w="sm" len="sm"/>
                    </a:lnR>
                    <a:lnT w="9525" cap="flat" cmpd="sng">
                      <a:solidFill>
                        <a:srgbClr val="084886"/>
                      </a:solidFill>
                      <a:prstDash val="solid"/>
                      <a:round/>
                      <a:headEnd type="none" w="sm" len="sm"/>
                      <a:tailEnd type="none" w="sm" len="sm"/>
                    </a:lnT>
                    <a:lnB w="9525" cap="flat" cmpd="sng">
                      <a:solidFill>
                        <a:srgbClr val="084886"/>
                      </a:solidFill>
                      <a:prstDash val="solid"/>
                      <a:round/>
                      <a:headEnd type="none" w="sm" len="sm"/>
                      <a:tailEnd type="none" w="sm" len="sm"/>
                    </a:lnB>
                  </a:tcPr>
                </a:tc>
                <a:extLst>
                  <a:ext uri="{0D108BD9-81ED-4DB2-BD59-A6C34878D82A}">
                    <a16:rowId xmlns:a16="http://schemas.microsoft.com/office/drawing/2014/main" val="10001"/>
                  </a:ext>
                </a:extLst>
              </a:tr>
              <a:tr h="1118775">
                <a:tc>
                  <a:txBody>
                    <a:bodyPr/>
                    <a:lstStyle/>
                    <a:p>
                      <a:pPr marL="0" marR="0" lvl="0" indent="0" algn="l" rtl="0">
                        <a:spcBef>
                          <a:spcPts val="0"/>
                        </a:spcBef>
                        <a:spcAft>
                          <a:spcPts val="0"/>
                        </a:spcAft>
                        <a:buNone/>
                      </a:pPr>
                      <a:r>
                        <a:rPr lang="fr-FR" sz="2400">
                          <a:solidFill>
                            <a:srgbClr val="084886"/>
                          </a:solidFill>
                          <a:latin typeface="Calibri"/>
                          <a:ea typeface="Calibri"/>
                          <a:cs typeface="Calibri"/>
                          <a:sym typeface="Calibri"/>
                        </a:rPr>
                        <a:t>Micro-arousal index </a:t>
                      </a:r>
                      <a:r>
                        <a:rPr lang="fr-FR" sz="2400" b="0" i="0" u="none" strike="noStrike" cap="none">
                          <a:solidFill>
                            <a:srgbClr val="084886"/>
                          </a:solidFill>
                          <a:latin typeface="Calibri"/>
                          <a:ea typeface="Calibri"/>
                          <a:cs typeface="Calibri"/>
                          <a:sym typeface="Calibri"/>
                        </a:rPr>
                        <a:t>(/h)</a:t>
                      </a:r>
                      <a:endParaRPr/>
                    </a:p>
                  </a:txBody>
                  <a:tcPr marL="396000" marR="396000" marT="396000" marB="396000">
                    <a:lnL w="9525" cap="flat" cmpd="sng">
                      <a:solidFill>
                        <a:srgbClr val="084886"/>
                      </a:solidFill>
                      <a:prstDash val="solid"/>
                      <a:round/>
                      <a:headEnd type="none" w="sm" len="sm"/>
                      <a:tailEnd type="none" w="sm" len="sm"/>
                    </a:lnL>
                    <a:lnR w="9525" cap="flat" cmpd="sng">
                      <a:solidFill>
                        <a:srgbClr val="084886"/>
                      </a:solidFill>
                      <a:prstDash val="solid"/>
                      <a:round/>
                      <a:headEnd type="none" w="sm" len="sm"/>
                      <a:tailEnd type="none" w="sm" len="sm"/>
                    </a:lnR>
                    <a:lnT w="9525" cap="flat" cmpd="sng">
                      <a:solidFill>
                        <a:srgbClr val="084886"/>
                      </a:solidFill>
                      <a:prstDash val="solid"/>
                      <a:round/>
                      <a:headEnd type="none" w="sm" len="sm"/>
                      <a:tailEnd type="none" w="sm" len="sm"/>
                    </a:lnT>
                    <a:lnB w="9525" cap="flat" cmpd="sng">
                      <a:solidFill>
                        <a:srgbClr val="084886"/>
                      </a:solidFill>
                      <a:prstDash val="solid"/>
                      <a:round/>
                      <a:headEnd type="none" w="sm" len="sm"/>
                      <a:tailEnd type="none" w="sm" len="sm"/>
                    </a:lnB>
                  </a:tcPr>
                </a:tc>
                <a:tc>
                  <a:txBody>
                    <a:bodyPr/>
                    <a:lstStyle/>
                    <a:p>
                      <a:pPr marL="0" marR="0" lvl="0" indent="0" algn="ctr" rtl="0">
                        <a:spcBef>
                          <a:spcPts val="0"/>
                        </a:spcBef>
                        <a:spcAft>
                          <a:spcPts val="0"/>
                        </a:spcAft>
                        <a:buNone/>
                      </a:pPr>
                      <a:r>
                        <a:rPr lang="fr-FR" sz="2400" b="0" i="0" u="none" strike="noStrike" cap="none">
                          <a:solidFill>
                            <a:srgbClr val="084886"/>
                          </a:solidFill>
                          <a:latin typeface="Calibri"/>
                          <a:ea typeface="Calibri"/>
                          <a:cs typeface="Calibri"/>
                          <a:sym typeface="Calibri"/>
                        </a:rPr>
                        <a:t>11,7 ± 5,1 ( 36,6  -  0)</a:t>
                      </a:r>
                      <a:endParaRPr/>
                    </a:p>
                  </a:txBody>
                  <a:tcPr marL="396000" marR="396000" marT="396000" marB="396000">
                    <a:lnL w="9525" cap="flat" cmpd="sng">
                      <a:solidFill>
                        <a:srgbClr val="084886"/>
                      </a:solidFill>
                      <a:prstDash val="solid"/>
                      <a:round/>
                      <a:headEnd type="none" w="sm" len="sm"/>
                      <a:tailEnd type="none" w="sm" len="sm"/>
                    </a:lnL>
                    <a:lnR w="9525" cap="flat" cmpd="sng">
                      <a:solidFill>
                        <a:srgbClr val="084886"/>
                      </a:solidFill>
                      <a:prstDash val="solid"/>
                      <a:round/>
                      <a:headEnd type="none" w="sm" len="sm"/>
                      <a:tailEnd type="none" w="sm" len="sm"/>
                    </a:lnR>
                    <a:lnT w="9525" cap="flat" cmpd="sng">
                      <a:solidFill>
                        <a:srgbClr val="084886"/>
                      </a:solidFill>
                      <a:prstDash val="solid"/>
                      <a:round/>
                      <a:headEnd type="none" w="sm" len="sm"/>
                      <a:tailEnd type="none" w="sm" len="sm"/>
                    </a:lnT>
                    <a:lnB w="9525" cap="flat" cmpd="sng">
                      <a:solidFill>
                        <a:srgbClr val="084886"/>
                      </a:solidFill>
                      <a:prstDash val="solid"/>
                      <a:round/>
                      <a:headEnd type="none" w="sm" len="sm"/>
                      <a:tailEnd type="none" w="sm" len="sm"/>
                    </a:lnB>
                  </a:tcPr>
                </a:tc>
                <a:extLst>
                  <a:ext uri="{0D108BD9-81ED-4DB2-BD59-A6C34878D82A}">
                    <a16:rowId xmlns:a16="http://schemas.microsoft.com/office/drawing/2014/main" val="10002"/>
                  </a:ext>
                </a:extLst>
              </a:tr>
              <a:tr h="1178625">
                <a:tc>
                  <a:txBody>
                    <a:bodyPr/>
                    <a:lstStyle/>
                    <a:p>
                      <a:pPr marL="0" marR="0" lvl="0" indent="0" algn="l" rtl="0">
                        <a:spcBef>
                          <a:spcPts val="0"/>
                        </a:spcBef>
                        <a:spcAft>
                          <a:spcPts val="0"/>
                        </a:spcAft>
                        <a:buNone/>
                      </a:pPr>
                      <a:r>
                        <a:rPr lang="fr-FR" sz="2400">
                          <a:solidFill>
                            <a:srgbClr val="084886"/>
                          </a:solidFill>
                          <a:latin typeface="Calibri"/>
                          <a:ea typeface="Calibri"/>
                          <a:cs typeface="Calibri"/>
                          <a:sym typeface="Calibri"/>
                        </a:rPr>
                        <a:t>Sleep efficiency </a:t>
                      </a:r>
                      <a:r>
                        <a:rPr lang="fr-FR" sz="2400" b="0" i="0" u="none" strike="noStrike" cap="none">
                          <a:solidFill>
                            <a:srgbClr val="084886"/>
                          </a:solidFill>
                          <a:latin typeface="Calibri"/>
                          <a:ea typeface="Calibri"/>
                          <a:cs typeface="Calibri"/>
                          <a:sym typeface="Calibri"/>
                        </a:rPr>
                        <a:t>(%)</a:t>
                      </a:r>
                      <a:endParaRPr/>
                    </a:p>
                  </a:txBody>
                  <a:tcPr marL="396000" marR="396000" marT="396000" marB="396000">
                    <a:lnL w="9525" cap="flat" cmpd="sng">
                      <a:solidFill>
                        <a:srgbClr val="084886"/>
                      </a:solidFill>
                      <a:prstDash val="solid"/>
                      <a:round/>
                      <a:headEnd type="none" w="sm" len="sm"/>
                      <a:tailEnd type="none" w="sm" len="sm"/>
                    </a:lnL>
                    <a:lnR w="9525" cap="flat" cmpd="sng">
                      <a:solidFill>
                        <a:srgbClr val="084886"/>
                      </a:solidFill>
                      <a:prstDash val="solid"/>
                      <a:round/>
                      <a:headEnd type="none" w="sm" len="sm"/>
                      <a:tailEnd type="none" w="sm" len="sm"/>
                    </a:lnR>
                    <a:lnT w="9525" cap="flat" cmpd="sng">
                      <a:solidFill>
                        <a:srgbClr val="084886"/>
                      </a:solidFill>
                      <a:prstDash val="solid"/>
                      <a:round/>
                      <a:headEnd type="none" w="sm" len="sm"/>
                      <a:tailEnd type="none" w="sm" len="sm"/>
                    </a:lnT>
                    <a:lnB w="9525" cap="flat" cmpd="sng">
                      <a:solidFill>
                        <a:srgbClr val="084886"/>
                      </a:solidFill>
                      <a:prstDash val="solid"/>
                      <a:round/>
                      <a:headEnd type="none" w="sm" len="sm"/>
                      <a:tailEnd type="none" w="sm" len="sm"/>
                    </a:lnB>
                  </a:tcPr>
                </a:tc>
                <a:tc>
                  <a:txBody>
                    <a:bodyPr/>
                    <a:lstStyle/>
                    <a:p>
                      <a:pPr marL="0" marR="0" lvl="0" indent="0" algn="ctr" rtl="0">
                        <a:spcBef>
                          <a:spcPts val="0"/>
                        </a:spcBef>
                        <a:spcAft>
                          <a:spcPts val="0"/>
                        </a:spcAft>
                        <a:buNone/>
                      </a:pPr>
                      <a:r>
                        <a:rPr lang="fr-FR" sz="2400" b="0" i="0" u="none" strike="noStrike" cap="none" dirty="0">
                          <a:solidFill>
                            <a:srgbClr val="084886"/>
                          </a:solidFill>
                          <a:latin typeface="Calibri"/>
                          <a:ea typeface="Calibri"/>
                          <a:cs typeface="Calibri"/>
                          <a:sym typeface="Calibri"/>
                        </a:rPr>
                        <a:t>91,2 ± 6,6 (99  -  62)</a:t>
                      </a:r>
                      <a:endParaRPr dirty="0"/>
                    </a:p>
                  </a:txBody>
                  <a:tcPr marL="396000" marR="396000" marT="396000" marB="396000">
                    <a:lnL w="9525" cap="flat" cmpd="sng">
                      <a:solidFill>
                        <a:srgbClr val="084886"/>
                      </a:solidFill>
                      <a:prstDash val="solid"/>
                      <a:round/>
                      <a:headEnd type="none" w="sm" len="sm"/>
                      <a:tailEnd type="none" w="sm" len="sm"/>
                    </a:lnL>
                    <a:lnR w="9525" cap="flat" cmpd="sng">
                      <a:solidFill>
                        <a:srgbClr val="084886"/>
                      </a:solidFill>
                      <a:prstDash val="solid"/>
                      <a:round/>
                      <a:headEnd type="none" w="sm" len="sm"/>
                      <a:tailEnd type="none" w="sm" len="sm"/>
                    </a:lnR>
                    <a:lnT w="9525" cap="flat" cmpd="sng">
                      <a:solidFill>
                        <a:srgbClr val="084886"/>
                      </a:solidFill>
                      <a:prstDash val="solid"/>
                      <a:round/>
                      <a:headEnd type="none" w="sm" len="sm"/>
                      <a:tailEnd type="none" w="sm" len="sm"/>
                    </a:lnT>
                    <a:lnB w="9525" cap="flat" cmpd="sng">
                      <a:solidFill>
                        <a:srgbClr val="084886"/>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2" name="Google Shape;148;p19">
            <a:extLst>
              <a:ext uri="{FF2B5EF4-FFF2-40B4-BE49-F238E27FC236}">
                <a16:creationId xmlns:a16="http://schemas.microsoft.com/office/drawing/2014/main" id="{727EC9B4-B8B7-1306-59EA-50C30B171597}"/>
              </a:ext>
            </a:extLst>
          </p:cNvPr>
          <p:cNvSpPr/>
          <p:nvPr/>
        </p:nvSpPr>
        <p:spPr>
          <a:xfrm rot="10800000" flipH="1">
            <a:off x="-4" y="0"/>
            <a:ext cx="12192003" cy="1590742"/>
          </a:xfrm>
          <a:prstGeom prst="rect">
            <a:avLst/>
          </a:prstGeom>
          <a:gradFill flip="none" rotWithShape="1">
            <a:gsLst>
              <a:gs pos="33000">
                <a:srgbClr val="BCE7D3"/>
              </a:gs>
              <a:gs pos="58000">
                <a:srgbClr val="D3FAE7"/>
              </a:gs>
            </a:gsLst>
            <a:lin ang="0" scaled="1"/>
            <a:tileRect/>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fr-FR" sz="1800" b="0" i="0" u="none" strike="noStrike" kern="0" cap="none" spc="0" normalizeH="0" baseline="0" noProof="0" dirty="0">
              <a:ln>
                <a:noFill/>
              </a:ln>
              <a:solidFill>
                <a:srgbClr val="FFFFFF"/>
              </a:solidFill>
              <a:effectLst/>
              <a:uLnTx/>
              <a:uFillTx/>
              <a:latin typeface="Calibri"/>
              <a:ea typeface="Calibri"/>
              <a:cs typeface="Calibri"/>
              <a:sym typeface="Calibri"/>
            </a:endParaRPr>
          </a:p>
        </p:txBody>
      </p:sp>
      <p:sp>
        <p:nvSpPr>
          <p:cNvPr id="3" name="Google Shape;151;p19">
            <a:extLst>
              <a:ext uri="{FF2B5EF4-FFF2-40B4-BE49-F238E27FC236}">
                <a16:creationId xmlns:a16="http://schemas.microsoft.com/office/drawing/2014/main" id="{C4F4F7F0-9DA7-D589-BE32-05B09AB2894B}"/>
              </a:ext>
            </a:extLst>
          </p:cNvPr>
          <p:cNvSpPr txBox="1">
            <a:spLocks/>
          </p:cNvSpPr>
          <p:nvPr/>
        </p:nvSpPr>
        <p:spPr>
          <a:xfrm>
            <a:off x="334298" y="334775"/>
            <a:ext cx="11434916" cy="1033669"/>
          </a:xfrm>
          <a:prstGeom prst="rect">
            <a:avLst/>
          </a:prstGeom>
          <a:noFill/>
          <a:ln>
            <a:noFill/>
          </a:ln>
        </p:spPr>
        <p:txBody>
          <a:bodyPr spcFirstLastPara="1" wrap="square" lIns="91425" tIns="45700" rIns="91425" bIns="45700" anchor="ctr" anchorCtr="0">
            <a:normAutofit fontScale="92500" lnSpcReduction="200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rgbClr val="FFFFFF"/>
              </a:buClr>
              <a:buSzPts val="4000"/>
            </a:pPr>
            <a:r>
              <a:rPr lang="fr-FR" sz="4400" b="1" dirty="0">
                <a:solidFill>
                  <a:srgbClr val="004B84"/>
                </a:solidFill>
                <a:latin typeface="Calibri"/>
                <a:ea typeface="Calibri"/>
                <a:cs typeface="Calibri"/>
                <a:sym typeface="Calibri"/>
              </a:rPr>
              <a:t>98% </a:t>
            </a:r>
            <a:r>
              <a:rPr lang="en-US" sz="4400" b="1" dirty="0">
                <a:solidFill>
                  <a:srgbClr val="004B84"/>
                </a:solidFill>
                <a:latin typeface="Calibri"/>
                <a:ea typeface="Calibri"/>
                <a:cs typeface="Calibri"/>
                <a:sym typeface="Calibri"/>
              </a:rPr>
              <a:t>of patients had a diagnosis of a sleep disorder</a:t>
            </a:r>
            <a:r>
              <a:rPr lang="en-US" b="1" kern="0" dirty="0">
                <a:solidFill>
                  <a:srgbClr val="004B84"/>
                </a:solidFill>
              </a:rPr>
              <a:t>?</a:t>
            </a:r>
          </a:p>
          <a:p>
            <a:pPr>
              <a:buClr>
                <a:srgbClr val="FFFFFF"/>
              </a:buClr>
              <a:buSzPts val="4000"/>
            </a:pPr>
            <a:r>
              <a:rPr lang="fr-FR" sz="4400" b="1" kern="0" dirty="0" err="1">
                <a:solidFill>
                  <a:srgbClr val="004B84"/>
                </a:solidFill>
              </a:rPr>
              <a:t>Sleep</a:t>
            </a:r>
            <a:r>
              <a:rPr lang="fr-FR" sz="4400" b="1" kern="0" dirty="0">
                <a:solidFill>
                  <a:srgbClr val="004B84"/>
                </a:solidFill>
              </a:rPr>
              <a:t> and Stages in % of TST</a:t>
            </a:r>
          </a:p>
          <a:p>
            <a:pPr>
              <a:buClr>
                <a:srgbClr val="FFFFFF"/>
              </a:buClr>
              <a:buSzPts val="4000"/>
            </a:pPr>
            <a:endParaRPr lang="en-US" b="1" kern="0" dirty="0">
              <a:solidFill>
                <a:srgbClr val="004B84"/>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Shape 306"/>
        <p:cNvGrpSpPr/>
        <p:nvPr/>
      </p:nvGrpSpPr>
      <p:grpSpPr>
        <a:xfrm>
          <a:off x="0" y="0"/>
          <a:ext cx="0" cy="0"/>
          <a:chOff x="0" y="0"/>
          <a:chExt cx="0" cy="0"/>
        </a:xfrm>
      </p:grpSpPr>
      <p:sp>
        <p:nvSpPr>
          <p:cNvPr id="308" name="Google Shape;308;p32"/>
          <p:cNvSpPr/>
          <p:nvPr/>
        </p:nvSpPr>
        <p:spPr>
          <a:xfrm rot="5400000" flipH="1">
            <a:off x="-638515" y="639280"/>
            <a:ext cx="6858000" cy="5579440"/>
          </a:xfrm>
          <a:prstGeom prst="rect">
            <a:avLst/>
          </a:prstGeom>
          <a:gradFill>
            <a:gsLst>
              <a:gs pos="0">
                <a:srgbClr val="000000"/>
              </a:gs>
              <a:gs pos="8000">
                <a:srgbClr val="000000"/>
              </a:gs>
              <a:gs pos="100000">
                <a:srgbClr val="2F5496"/>
              </a:gs>
            </a:gsLst>
            <a:lin ang="3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9" name="Google Shape;309;p32"/>
          <p:cNvSpPr/>
          <p:nvPr/>
        </p:nvSpPr>
        <p:spPr>
          <a:xfrm rot="5400000" flipH="1">
            <a:off x="-393206" y="395206"/>
            <a:ext cx="6346209" cy="5576080"/>
          </a:xfrm>
          <a:prstGeom prst="rect">
            <a:avLst/>
          </a:prstGeom>
          <a:gradFill>
            <a:gsLst>
              <a:gs pos="0">
                <a:srgbClr val="000000">
                  <a:alpha val="0"/>
                </a:srgbClr>
              </a:gs>
              <a:gs pos="99000">
                <a:srgbClr val="4472C4">
                  <a:alpha val="0"/>
                </a:srgbClr>
              </a:gs>
              <a:gs pos="100000">
                <a:srgbClr val="4472C4">
                  <a:alpha val="0"/>
                </a:srgbClr>
              </a:gs>
            </a:gsLst>
            <a:lin ang="1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0" name="Google Shape;310;p32"/>
          <p:cNvSpPr/>
          <p:nvPr/>
        </p:nvSpPr>
        <p:spPr>
          <a:xfrm rot="5400000" flipH="1">
            <a:off x="1528907" y="2818967"/>
            <a:ext cx="2501979" cy="5576080"/>
          </a:xfrm>
          <a:prstGeom prst="rect">
            <a:avLst/>
          </a:prstGeom>
          <a:gradFill>
            <a:gsLst>
              <a:gs pos="0">
                <a:srgbClr val="4472C4">
                  <a:alpha val="28627"/>
                </a:srgbClr>
              </a:gs>
              <a:gs pos="2000">
                <a:srgbClr val="4472C4">
                  <a:alpha val="28627"/>
                </a:srgbClr>
              </a:gs>
              <a:gs pos="100000">
                <a:srgbClr val="000000">
                  <a:alpha val="29803"/>
                </a:srgbClr>
              </a:gs>
            </a:gsLst>
            <a:lin ang="7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1" name="Google Shape;311;p32"/>
          <p:cNvSpPr/>
          <p:nvPr/>
        </p:nvSpPr>
        <p:spPr>
          <a:xfrm rot="5400000" flipH="1">
            <a:off x="-642971" y="634824"/>
            <a:ext cx="6858001" cy="5588350"/>
          </a:xfrm>
          <a:prstGeom prst="rect">
            <a:avLst/>
          </a:prstGeom>
          <a:gradFill>
            <a:gsLst>
              <a:gs pos="68000">
                <a:srgbClr val="D3FAE7"/>
              </a:gs>
              <a:gs pos="47000">
                <a:srgbClr val="BCE7D3"/>
              </a:gs>
            </a:gsLst>
            <a:lin ang="7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2" name="Google Shape;312;p32"/>
          <p:cNvSpPr/>
          <p:nvPr/>
        </p:nvSpPr>
        <p:spPr>
          <a:xfrm rot="6097846">
            <a:off x="818753" y="1128497"/>
            <a:ext cx="4318303" cy="4318303"/>
          </a:xfrm>
          <a:prstGeom prst="ellipse">
            <a:avLst/>
          </a:prstGeom>
          <a:gradFill>
            <a:gsLst>
              <a:gs pos="0">
                <a:srgbClr val="4472C4">
                  <a:alpha val="0"/>
                </a:srgbClr>
              </a:gs>
              <a:gs pos="39000">
                <a:srgbClr val="4472C4">
                  <a:alpha val="0"/>
                </a:srgbClr>
              </a:gs>
              <a:gs pos="100000">
                <a:srgbClr val="8DA9DB">
                  <a:alpha val="14901"/>
                </a:srgbClr>
              </a:gs>
            </a:gsLst>
            <a:lin ang="17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3" name="Google Shape;313;p32"/>
          <p:cNvSpPr txBox="1">
            <a:spLocks noGrp="1"/>
          </p:cNvSpPr>
          <p:nvPr>
            <p:ph type="title"/>
          </p:nvPr>
        </p:nvSpPr>
        <p:spPr>
          <a:xfrm>
            <a:off x="255744" y="-304452"/>
            <a:ext cx="4412021" cy="303072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FFFFFF"/>
              </a:buClr>
              <a:buSzPts val="4000"/>
              <a:buFont typeface="Calibri"/>
              <a:buNone/>
            </a:pPr>
            <a:r>
              <a:rPr lang="fr-FR" sz="4000" b="1" dirty="0">
                <a:solidFill>
                  <a:srgbClr val="004B84"/>
                </a:solidFill>
                <a:latin typeface="Calibri"/>
                <a:ea typeface="Calibri"/>
                <a:cs typeface="Calibri"/>
                <a:sym typeface="Calibri"/>
              </a:rPr>
              <a:t>98% </a:t>
            </a:r>
            <a:r>
              <a:rPr lang="en-US" sz="4000" b="1" dirty="0">
                <a:solidFill>
                  <a:srgbClr val="004B84"/>
                </a:solidFill>
                <a:latin typeface="Calibri"/>
                <a:ea typeface="Calibri"/>
                <a:cs typeface="Calibri"/>
                <a:sym typeface="Calibri"/>
              </a:rPr>
              <a:t>of patients had a diagnosis of a sleep disorder</a:t>
            </a:r>
            <a:endParaRPr lang="en-US" b="1" dirty="0">
              <a:solidFill>
                <a:srgbClr val="004B84"/>
              </a:solidFill>
            </a:endParaRPr>
          </a:p>
        </p:txBody>
      </p:sp>
      <p:sp>
        <p:nvSpPr>
          <p:cNvPr id="314" name="Google Shape;314;p32"/>
          <p:cNvSpPr txBox="1">
            <a:spLocks noGrp="1"/>
          </p:cNvSpPr>
          <p:nvPr>
            <p:ph type="body" idx="2"/>
          </p:nvPr>
        </p:nvSpPr>
        <p:spPr>
          <a:xfrm>
            <a:off x="181489" y="3030722"/>
            <a:ext cx="5346527" cy="164715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FFFFFF"/>
              </a:buClr>
              <a:buSzPts val="2200"/>
            </a:pPr>
            <a:r>
              <a:rPr lang="en-US" sz="2000" b="1" dirty="0">
                <a:solidFill>
                  <a:srgbClr val="004B84"/>
                </a:solidFill>
                <a:latin typeface="Calibri"/>
                <a:ea typeface="Calibri"/>
                <a:cs typeface="Calibri"/>
                <a:sym typeface="Calibri"/>
              </a:rPr>
              <a:t>95,6% (347)  obstructive  sleep apnea </a:t>
            </a:r>
            <a:r>
              <a:rPr lang="en-US" sz="2000" dirty="0">
                <a:solidFill>
                  <a:srgbClr val="004B84"/>
                </a:solidFill>
                <a:latin typeface="Calibri"/>
                <a:ea typeface="Calibri"/>
                <a:cs typeface="Calibri"/>
                <a:sym typeface="Calibri"/>
              </a:rPr>
              <a:t>(SAOS)</a:t>
            </a:r>
          </a:p>
          <a:p>
            <a:pPr marL="0" lvl="0" indent="0" algn="l" rtl="0">
              <a:lnSpc>
                <a:spcPct val="100000"/>
              </a:lnSpc>
              <a:spcBef>
                <a:spcPts val="0"/>
              </a:spcBef>
              <a:spcAft>
                <a:spcPts val="0"/>
              </a:spcAft>
              <a:buClr>
                <a:srgbClr val="FFFFFF"/>
              </a:buClr>
              <a:buSzPts val="2200"/>
            </a:pPr>
            <a:endParaRPr lang="en-US" sz="2000" dirty="0">
              <a:solidFill>
                <a:srgbClr val="004B84"/>
              </a:solidFill>
              <a:latin typeface="Calibri"/>
              <a:ea typeface="Calibri"/>
              <a:cs typeface="Calibri"/>
              <a:sym typeface="Calibri"/>
            </a:endParaRPr>
          </a:p>
          <a:p>
            <a:pPr marL="342900" indent="-342900">
              <a:lnSpc>
                <a:spcPct val="100000"/>
              </a:lnSpc>
              <a:spcBef>
                <a:spcPts val="0"/>
              </a:spcBef>
              <a:buClr>
                <a:srgbClr val="FFFFFF"/>
              </a:buClr>
              <a:buSzPts val="2200"/>
              <a:buFont typeface="Arial" panose="020B0604020202020204" pitchFamily="34" charset="0"/>
              <a:buChar char="•"/>
            </a:pPr>
            <a:r>
              <a:rPr lang="en-US" sz="2200" dirty="0">
                <a:solidFill>
                  <a:srgbClr val="004B84"/>
                </a:solidFill>
              </a:rPr>
              <a:t>45,2</a:t>
            </a:r>
            <a:r>
              <a:rPr lang="en-US" sz="2200" dirty="0">
                <a:solidFill>
                  <a:srgbClr val="004B84"/>
                </a:solidFill>
                <a:latin typeface="Calibri"/>
                <a:ea typeface="Calibri"/>
                <a:cs typeface="Calibri"/>
                <a:sym typeface="Calibri"/>
              </a:rPr>
              <a:t> % with an AIH between 1 – 5/h</a:t>
            </a:r>
          </a:p>
          <a:p>
            <a:pPr marL="342900" indent="-342900">
              <a:lnSpc>
                <a:spcPct val="100000"/>
              </a:lnSpc>
              <a:spcBef>
                <a:spcPts val="0"/>
              </a:spcBef>
              <a:buClr>
                <a:srgbClr val="FFFFFF"/>
              </a:buClr>
              <a:buSzPts val="2200"/>
              <a:buFont typeface="Arial" panose="020B0604020202020204" pitchFamily="34" charset="0"/>
              <a:buChar char="•"/>
            </a:pPr>
            <a:r>
              <a:rPr lang="en-US" sz="2200" dirty="0">
                <a:solidFill>
                  <a:srgbClr val="004B84"/>
                </a:solidFill>
                <a:latin typeface="Calibri"/>
                <a:ea typeface="Calibri"/>
                <a:cs typeface="Calibri"/>
                <a:sym typeface="Calibri"/>
              </a:rPr>
              <a:t>32,5 % with an AHI between 5 – 10/h </a:t>
            </a:r>
          </a:p>
          <a:p>
            <a:pPr marL="342900" indent="-342900">
              <a:lnSpc>
                <a:spcPct val="100000"/>
              </a:lnSpc>
              <a:spcBef>
                <a:spcPts val="0"/>
              </a:spcBef>
              <a:buClr>
                <a:srgbClr val="FFFFFF"/>
              </a:buClr>
              <a:buSzPts val="2200"/>
              <a:buFont typeface="Arial" panose="020B0604020202020204" pitchFamily="34" charset="0"/>
              <a:buChar char="•"/>
            </a:pPr>
            <a:r>
              <a:rPr lang="en-US" sz="2200" dirty="0">
                <a:solidFill>
                  <a:srgbClr val="004B84"/>
                </a:solidFill>
                <a:latin typeface="Calibri"/>
                <a:ea typeface="Calibri"/>
                <a:cs typeface="Calibri"/>
                <a:sym typeface="Calibri"/>
              </a:rPr>
              <a:t>8,8 % with an AHI &gt; to 10</a:t>
            </a:r>
          </a:p>
          <a:p>
            <a:pPr marL="0" indent="0">
              <a:lnSpc>
                <a:spcPct val="100000"/>
              </a:lnSpc>
              <a:spcBef>
                <a:spcPts val="0"/>
              </a:spcBef>
              <a:buClr>
                <a:srgbClr val="FFFFFF"/>
              </a:buClr>
              <a:buSzPts val="2200"/>
            </a:pPr>
            <a:br>
              <a:rPr lang="en-US" sz="2000" dirty="0">
                <a:solidFill>
                  <a:srgbClr val="004B84"/>
                </a:solidFill>
                <a:latin typeface="Calibri"/>
                <a:ea typeface="Calibri"/>
                <a:cs typeface="Calibri"/>
                <a:sym typeface="Calibri"/>
              </a:rPr>
            </a:br>
            <a:r>
              <a:rPr lang="en-US" sz="2000" b="1" dirty="0">
                <a:solidFill>
                  <a:srgbClr val="004B84"/>
                </a:solidFill>
                <a:latin typeface="Calibri"/>
                <a:ea typeface="Calibri"/>
                <a:cs typeface="Calibri"/>
                <a:sym typeface="Calibri"/>
              </a:rPr>
              <a:t>34%  (111 pts.) SAOS + PLMS </a:t>
            </a:r>
          </a:p>
          <a:p>
            <a:pPr marL="0" indent="0">
              <a:lnSpc>
                <a:spcPct val="100000"/>
              </a:lnSpc>
              <a:spcBef>
                <a:spcPts val="0"/>
              </a:spcBef>
              <a:buClr>
                <a:srgbClr val="FFFFFF"/>
              </a:buClr>
              <a:buSzPts val="2200"/>
            </a:pPr>
            <a:r>
              <a:rPr lang="en-US" sz="2000" b="1" dirty="0">
                <a:solidFill>
                  <a:srgbClr val="004B84"/>
                </a:solidFill>
                <a:latin typeface="Calibri"/>
                <a:ea typeface="Calibri"/>
                <a:cs typeface="Calibri"/>
                <a:sym typeface="Calibri"/>
              </a:rPr>
              <a:t>2,5% (9 pts.)  isolated PLMs</a:t>
            </a:r>
          </a:p>
          <a:p>
            <a:pPr marL="0" indent="0">
              <a:lnSpc>
                <a:spcPct val="100000"/>
              </a:lnSpc>
              <a:spcBef>
                <a:spcPts val="0"/>
              </a:spcBef>
              <a:buClr>
                <a:srgbClr val="FFFFFF"/>
              </a:buClr>
              <a:buSzPts val="2200"/>
            </a:pPr>
            <a:br>
              <a:rPr lang="en-US" sz="2000" dirty="0">
                <a:solidFill>
                  <a:srgbClr val="004B84"/>
                </a:solidFill>
                <a:latin typeface="Calibri"/>
                <a:ea typeface="Calibri"/>
                <a:cs typeface="Calibri"/>
                <a:sym typeface="Calibri"/>
              </a:rPr>
            </a:br>
            <a:endParaRPr lang="en-US" sz="2000" b="1" dirty="0">
              <a:solidFill>
                <a:srgbClr val="004B84"/>
              </a:solidFill>
            </a:endParaRPr>
          </a:p>
        </p:txBody>
      </p:sp>
      <p:graphicFrame>
        <p:nvGraphicFramePr>
          <p:cNvPr id="5" name="Graphique 4">
            <a:extLst>
              <a:ext uri="{FF2B5EF4-FFF2-40B4-BE49-F238E27FC236}">
                <a16:creationId xmlns:a16="http://schemas.microsoft.com/office/drawing/2014/main" id="{705F8B16-EC95-3F43-C475-47DADA797E07}"/>
              </a:ext>
            </a:extLst>
          </p:cNvPr>
          <p:cNvGraphicFramePr>
            <a:graphicFrameLocks/>
          </p:cNvGraphicFramePr>
          <p:nvPr>
            <p:extLst>
              <p:ext uri="{D42A27DB-BD31-4B8C-83A1-F6EECF244321}">
                <p14:modId xmlns:p14="http://schemas.microsoft.com/office/powerpoint/2010/main" val="892553705"/>
              </p:ext>
            </p:extLst>
          </p:nvPr>
        </p:nvGraphicFramePr>
        <p:xfrm>
          <a:off x="5739986" y="1772542"/>
          <a:ext cx="6410325" cy="3729038"/>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Google Shape;148;p19">
            <a:extLst>
              <a:ext uri="{FF2B5EF4-FFF2-40B4-BE49-F238E27FC236}">
                <a16:creationId xmlns:a16="http://schemas.microsoft.com/office/drawing/2014/main" id="{8E313745-58A0-74B7-09C2-DF5D3085ACCB}"/>
              </a:ext>
            </a:extLst>
          </p:cNvPr>
          <p:cNvSpPr/>
          <p:nvPr/>
        </p:nvSpPr>
        <p:spPr>
          <a:xfrm rot="10800000" flipH="1">
            <a:off x="-4" y="0"/>
            <a:ext cx="12192003" cy="1590742"/>
          </a:xfrm>
          <a:prstGeom prst="rect">
            <a:avLst/>
          </a:prstGeom>
          <a:gradFill flip="none" rotWithShape="1">
            <a:gsLst>
              <a:gs pos="33000">
                <a:srgbClr val="BCE7D3"/>
              </a:gs>
              <a:gs pos="58000">
                <a:srgbClr val="D3FAE7"/>
              </a:gs>
            </a:gsLst>
            <a:lin ang="0" scaled="1"/>
            <a:tileRect/>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fr-FR" sz="1800" b="0" i="0" u="none" strike="noStrike" kern="0" cap="none" spc="0" normalizeH="0" baseline="0" noProof="0" dirty="0">
              <a:ln>
                <a:noFill/>
              </a:ln>
              <a:solidFill>
                <a:srgbClr val="FFFFFF"/>
              </a:solidFill>
              <a:effectLst/>
              <a:uLnTx/>
              <a:uFillTx/>
              <a:latin typeface="Calibri"/>
              <a:ea typeface="Calibri"/>
              <a:cs typeface="Calibri"/>
              <a:sym typeface="Calibri"/>
            </a:endParaRPr>
          </a:p>
        </p:txBody>
      </p:sp>
      <p:sp>
        <p:nvSpPr>
          <p:cNvPr id="5" name="Titre 4">
            <a:extLst>
              <a:ext uri="{FF2B5EF4-FFF2-40B4-BE49-F238E27FC236}">
                <a16:creationId xmlns:a16="http://schemas.microsoft.com/office/drawing/2014/main" id="{625AE802-11E8-CD02-4755-E3D46FC4CB9E}"/>
              </a:ext>
            </a:extLst>
          </p:cNvPr>
          <p:cNvSpPr>
            <a:spLocks noGrp="1"/>
          </p:cNvSpPr>
          <p:nvPr>
            <p:ph type="title"/>
          </p:nvPr>
        </p:nvSpPr>
        <p:spPr>
          <a:xfrm>
            <a:off x="88491" y="365125"/>
            <a:ext cx="12103508" cy="1325563"/>
          </a:xfrm>
        </p:spPr>
        <p:txBody>
          <a:bodyPr>
            <a:normAutofit/>
          </a:bodyPr>
          <a:lstStyle/>
          <a:p>
            <a:pPr>
              <a:buClr>
                <a:srgbClr val="FFFFFF"/>
              </a:buClr>
              <a:buSzPts val="4000"/>
            </a:pPr>
            <a:r>
              <a:rPr lang="en-US" sz="3600" b="1" dirty="0">
                <a:solidFill>
                  <a:srgbClr val="004B84"/>
                </a:solidFill>
              </a:rPr>
              <a:t>Are ADD and/or ADHD associated with OSAS and/or PLMs? 1 </a:t>
            </a:r>
          </a:p>
        </p:txBody>
      </p:sp>
      <p:graphicFrame>
        <p:nvGraphicFramePr>
          <p:cNvPr id="8" name="Graphique 7">
            <a:extLst>
              <a:ext uri="{FF2B5EF4-FFF2-40B4-BE49-F238E27FC236}">
                <a16:creationId xmlns:a16="http://schemas.microsoft.com/office/drawing/2014/main" id="{65BAE2A7-1E76-7884-644B-094B7B6E90A6}"/>
              </a:ext>
            </a:extLst>
          </p:cNvPr>
          <p:cNvGraphicFramePr>
            <a:graphicFrameLocks/>
          </p:cNvGraphicFramePr>
          <p:nvPr>
            <p:extLst>
              <p:ext uri="{D42A27DB-BD31-4B8C-83A1-F6EECF244321}">
                <p14:modId xmlns:p14="http://schemas.microsoft.com/office/powerpoint/2010/main" val="66197371"/>
              </p:ext>
            </p:extLst>
          </p:nvPr>
        </p:nvGraphicFramePr>
        <p:xfrm>
          <a:off x="1752600" y="2055814"/>
          <a:ext cx="8382000" cy="417988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13573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Google Shape;148;p19">
            <a:extLst>
              <a:ext uri="{FF2B5EF4-FFF2-40B4-BE49-F238E27FC236}">
                <a16:creationId xmlns:a16="http://schemas.microsoft.com/office/drawing/2014/main" id="{8E313745-58A0-74B7-09C2-DF5D3085ACCB}"/>
              </a:ext>
            </a:extLst>
          </p:cNvPr>
          <p:cNvSpPr/>
          <p:nvPr/>
        </p:nvSpPr>
        <p:spPr>
          <a:xfrm rot="10800000" flipH="1">
            <a:off x="-4" y="0"/>
            <a:ext cx="12192003" cy="1590742"/>
          </a:xfrm>
          <a:prstGeom prst="rect">
            <a:avLst/>
          </a:prstGeom>
          <a:gradFill flip="none" rotWithShape="1">
            <a:gsLst>
              <a:gs pos="33000">
                <a:srgbClr val="BCE7D3"/>
              </a:gs>
              <a:gs pos="58000">
                <a:srgbClr val="D3FAE7"/>
              </a:gs>
            </a:gsLst>
            <a:lin ang="0" scaled="1"/>
            <a:tileRect/>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fr-FR" sz="1800" b="0" i="0" u="none" strike="noStrike" kern="0" cap="none" spc="0" normalizeH="0" baseline="0" noProof="0" dirty="0">
              <a:ln>
                <a:noFill/>
              </a:ln>
              <a:solidFill>
                <a:srgbClr val="FFFFFF"/>
              </a:solidFill>
              <a:effectLst/>
              <a:uLnTx/>
              <a:uFillTx/>
              <a:latin typeface="Calibri"/>
              <a:ea typeface="Calibri"/>
              <a:cs typeface="Calibri"/>
              <a:sym typeface="Calibri"/>
            </a:endParaRPr>
          </a:p>
        </p:txBody>
      </p:sp>
      <p:sp>
        <p:nvSpPr>
          <p:cNvPr id="5" name="Titre 4">
            <a:extLst>
              <a:ext uri="{FF2B5EF4-FFF2-40B4-BE49-F238E27FC236}">
                <a16:creationId xmlns:a16="http://schemas.microsoft.com/office/drawing/2014/main" id="{625AE802-11E8-CD02-4755-E3D46FC4CB9E}"/>
              </a:ext>
            </a:extLst>
          </p:cNvPr>
          <p:cNvSpPr>
            <a:spLocks noGrp="1"/>
          </p:cNvSpPr>
          <p:nvPr>
            <p:ph type="title"/>
          </p:nvPr>
        </p:nvSpPr>
        <p:spPr>
          <a:xfrm>
            <a:off x="88491" y="365125"/>
            <a:ext cx="12103508" cy="1325563"/>
          </a:xfrm>
        </p:spPr>
        <p:txBody>
          <a:bodyPr>
            <a:normAutofit/>
          </a:bodyPr>
          <a:lstStyle/>
          <a:p>
            <a:pPr>
              <a:buClr>
                <a:srgbClr val="FFFFFF"/>
              </a:buClr>
              <a:buSzPts val="4000"/>
            </a:pPr>
            <a:r>
              <a:rPr lang="en-US" sz="3600" b="1" dirty="0">
                <a:solidFill>
                  <a:srgbClr val="004B84"/>
                </a:solidFill>
              </a:rPr>
              <a:t>Are ADD and/or ADHD associated with OSAS and/or PLMs? </a:t>
            </a:r>
          </a:p>
        </p:txBody>
      </p:sp>
      <p:graphicFrame>
        <p:nvGraphicFramePr>
          <p:cNvPr id="10" name="Graphique 9">
            <a:extLst>
              <a:ext uri="{FF2B5EF4-FFF2-40B4-BE49-F238E27FC236}">
                <a16:creationId xmlns:a16="http://schemas.microsoft.com/office/drawing/2014/main" id="{DEF646A5-4DEB-4701-7190-8DDA148C6E73}"/>
              </a:ext>
            </a:extLst>
          </p:cNvPr>
          <p:cNvGraphicFramePr>
            <a:graphicFrameLocks/>
          </p:cNvGraphicFramePr>
          <p:nvPr>
            <p:extLst>
              <p:ext uri="{D42A27DB-BD31-4B8C-83A1-F6EECF244321}">
                <p14:modId xmlns:p14="http://schemas.microsoft.com/office/powerpoint/2010/main" val="2862883453"/>
              </p:ext>
            </p:extLst>
          </p:nvPr>
        </p:nvGraphicFramePr>
        <p:xfrm>
          <a:off x="6395473" y="2572578"/>
          <a:ext cx="5466327" cy="338372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2" name="Graphique 11">
            <a:extLst>
              <a:ext uri="{FF2B5EF4-FFF2-40B4-BE49-F238E27FC236}">
                <a16:creationId xmlns:a16="http://schemas.microsoft.com/office/drawing/2014/main" id="{E6586A3B-FCA7-517D-95C6-A4C43980C99D}"/>
              </a:ext>
            </a:extLst>
          </p:cNvPr>
          <p:cNvGraphicFramePr>
            <a:graphicFrameLocks/>
          </p:cNvGraphicFramePr>
          <p:nvPr>
            <p:extLst>
              <p:ext uri="{D42A27DB-BD31-4B8C-83A1-F6EECF244321}">
                <p14:modId xmlns:p14="http://schemas.microsoft.com/office/powerpoint/2010/main" val="2762969636"/>
              </p:ext>
            </p:extLst>
          </p:nvPr>
        </p:nvGraphicFramePr>
        <p:xfrm>
          <a:off x="647165" y="2572578"/>
          <a:ext cx="4813835" cy="338372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577510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Shape 320"/>
        <p:cNvGrpSpPr/>
        <p:nvPr/>
      </p:nvGrpSpPr>
      <p:grpSpPr>
        <a:xfrm>
          <a:off x="0" y="0"/>
          <a:ext cx="0" cy="0"/>
          <a:chOff x="0" y="0"/>
          <a:chExt cx="0" cy="0"/>
        </a:xfrm>
      </p:grpSpPr>
      <p:sp>
        <p:nvSpPr>
          <p:cNvPr id="321" name="Google Shape;321;p3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4" name="Image 3">
            <a:extLst>
              <a:ext uri="{FF2B5EF4-FFF2-40B4-BE49-F238E27FC236}">
                <a16:creationId xmlns:a16="http://schemas.microsoft.com/office/drawing/2014/main" id="{66274C1F-2C43-C97F-2086-5420EC7AFB65}"/>
              </a:ext>
            </a:extLst>
          </p:cNvPr>
          <p:cNvPicPr>
            <a:picLocks noChangeAspect="1"/>
          </p:cNvPicPr>
          <p:nvPr/>
        </p:nvPicPr>
        <p:blipFill>
          <a:blip r:embed="rId3"/>
          <a:stretch>
            <a:fillRect/>
          </a:stretch>
        </p:blipFill>
        <p:spPr>
          <a:xfrm>
            <a:off x="-268843" y="1590744"/>
            <a:ext cx="12460841" cy="5419656"/>
          </a:xfrm>
          <a:prstGeom prst="rect">
            <a:avLst/>
          </a:prstGeom>
        </p:spPr>
      </p:pic>
      <p:grpSp>
        <p:nvGrpSpPr>
          <p:cNvPr id="326" name="Google Shape;326;p33"/>
          <p:cNvGrpSpPr/>
          <p:nvPr/>
        </p:nvGrpSpPr>
        <p:grpSpPr>
          <a:xfrm>
            <a:off x="3032843" y="2405579"/>
            <a:ext cx="6264828" cy="3898212"/>
            <a:chOff x="2408041" y="1592"/>
            <a:chExt cx="6264828" cy="3898212"/>
          </a:xfrm>
        </p:grpSpPr>
        <p:sp>
          <p:nvSpPr>
            <p:cNvPr id="327" name="Google Shape;327;p33"/>
            <p:cNvSpPr/>
            <p:nvPr/>
          </p:nvSpPr>
          <p:spPr>
            <a:xfrm>
              <a:off x="2408041" y="1592"/>
              <a:ext cx="5753526" cy="3412475"/>
            </a:xfrm>
            <a:prstGeom prst="roundRect">
              <a:avLst>
                <a:gd name="adj" fmla="val 10000"/>
              </a:avLst>
            </a:prstGeom>
            <a:solidFill>
              <a:srgbClr val="BCE7D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 name="Google Shape;328;p33"/>
            <p:cNvSpPr/>
            <p:nvPr/>
          </p:nvSpPr>
          <p:spPr>
            <a:xfrm>
              <a:off x="2919343" y="487329"/>
              <a:ext cx="5753526" cy="3412475"/>
            </a:xfrm>
            <a:prstGeom prst="roundRect">
              <a:avLst>
                <a:gd name="adj" fmla="val 10000"/>
              </a:avLst>
            </a:prstGeom>
            <a:solidFill>
              <a:schemeClr val="lt1">
                <a:alpha val="89803"/>
              </a:schemeClr>
            </a:solidFill>
            <a:ln w="38100" cap="flat" cmpd="sng">
              <a:solidFill>
                <a:srgbClr val="D3FAE7"/>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3"/>
            <p:cNvSpPr txBox="1"/>
            <p:nvPr/>
          </p:nvSpPr>
          <p:spPr>
            <a:xfrm>
              <a:off x="3019291" y="587277"/>
              <a:ext cx="5553630" cy="3212579"/>
            </a:xfrm>
            <a:prstGeom prst="rect">
              <a:avLst/>
            </a:prstGeom>
            <a:noFill/>
            <a:ln>
              <a:noFill/>
            </a:ln>
          </p:spPr>
          <p:txBody>
            <a:bodyPr spcFirstLastPara="1" wrap="square" lIns="133350" tIns="133350" rIns="133350" bIns="133350" anchor="ctr" anchorCtr="0">
              <a:noAutofit/>
            </a:bodyPr>
            <a:lstStyle/>
            <a:p>
              <a:pPr marL="0" marR="0" lvl="0" indent="0" algn="ctr" rtl="0">
                <a:lnSpc>
                  <a:spcPct val="150000"/>
                </a:lnSpc>
                <a:spcBef>
                  <a:spcPts val="0"/>
                </a:spcBef>
                <a:spcAft>
                  <a:spcPts val="0"/>
                </a:spcAft>
                <a:buClr>
                  <a:schemeClr val="dk1"/>
                </a:buClr>
                <a:buSzPts val="3500"/>
                <a:buFont typeface="Calibri"/>
                <a:buNone/>
              </a:pPr>
              <a:r>
                <a:rPr lang="en-US" sz="2800" dirty="0">
                  <a:solidFill>
                    <a:schemeClr val="dk1"/>
                  </a:solidFill>
                  <a:latin typeface="Calibri"/>
                  <a:ea typeface="Calibri"/>
                  <a:cs typeface="Calibri"/>
                  <a:sym typeface="Calibri"/>
                </a:rPr>
                <a:t>The help and motivation of parents was crucial, as they had to wake up every 90 minutes to check the correct positioning of the nasal cannula and SaO2 sensors </a:t>
              </a:r>
              <a:endParaRPr lang="en-US" sz="1400" dirty="0"/>
            </a:p>
          </p:txBody>
        </p:sp>
      </p:grpSp>
      <p:sp>
        <p:nvSpPr>
          <p:cNvPr id="2" name="Google Shape;148;p19">
            <a:extLst>
              <a:ext uri="{FF2B5EF4-FFF2-40B4-BE49-F238E27FC236}">
                <a16:creationId xmlns:a16="http://schemas.microsoft.com/office/drawing/2014/main" id="{6DB40A95-130C-2034-4B95-1F54D104DDD1}"/>
              </a:ext>
            </a:extLst>
          </p:cNvPr>
          <p:cNvSpPr/>
          <p:nvPr/>
        </p:nvSpPr>
        <p:spPr>
          <a:xfrm rot="10800000" flipH="1">
            <a:off x="-4" y="0"/>
            <a:ext cx="12192003" cy="1590742"/>
          </a:xfrm>
          <a:prstGeom prst="rect">
            <a:avLst/>
          </a:prstGeom>
          <a:gradFill flip="none" rotWithShape="1">
            <a:gsLst>
              <a:gs pos="33000">
                <a:srgbClr val="BCE7D3"/>
              </a:gs>
              <a:gs pos="58000">
                <a:srgbClr val="D3FAE7"/>
              </a:gs>
            </a:gsLst>
            <a:lin ang="0" scaled="1"/>
            <a:tileRect/>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fr-FR" sz="1800" b="0" i="0" u="none" strike="noStrike" kern="0" cap="none" spc="0" normalizeH="0" baseline="0" noProof="0" dirty="0">
              <a:ln>
                <a:noFill/>
              </a:ln>
              <a:solidFill>
                <a:srgbClr val="FFFFFF"/>
              </a:solidFill>
              <a:effectLst/>
              <a:uLnTx/>
              <a:uFillTx/>
              <a:latin typeface="Calibri"/>
              <a:ea typeface="Calibri"/>
              <a:cs typeface="Calibri"/>
              <a:sym typeface="Calibri"/>
            </a:endParaRPr>
          </a:p>
        </p:txBody>
      </p:sp>
      <p:sp>
        <p:nvSpPr>
          <p:cNvPr id="3" name="Google Shape;151;p19">
            <a:extLst>
              <a:ext uri="{FF2B5EF4-FFF2-40B4-BE49-F238E27FC236}">
                <a16:creationId xmlns:a16="http://schemas.microsoft.com/office/drawing/2014/main" id="{D88A7AA7-EAE5-FA17-0ADC-601E47413608}"/>
              </a:ext>
            </a:extLst>
          </p:cNvPr>
          <p:cNvSpPr txBox="1">
            <a:spLocks/>
          </p:cNvSpPr>
          <p:nvPr/>
        </p:nvSpPr>
        <p:spPr>
          <a:xfrm>
            <a:off x="790556" y="334775"/>
            <a:ext cx="10749403" cy="1033669"/>
          </a:xfrm>
          <a:prstGeom prst="rect">
            <a:avLst/>
          </a:prstGeom>
          <a:noFill/>
          <a:ln>
            <a:noFill/>
          </a:ln>
        </p:spPr>
        <p:txBody>
          <a:bodyPr spcFirstLastPara="1" wrap="square" lIns="91425" tIns="45700" rIns="91425" bIns="45700" anchor="ctr" anchorCtr="0">
            <a:normAutofit fontScale="92500"/>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rgbClr val="FFFFFF"/>
              </a:buClr>
              <a:buSzPts val="4000"/>
            </a:pPr>
            <a:r>
              <a:rPr lang="fr-FR" b="1" kern="0" dirty="0">
                <a:solidFill>
                  <a:srgbClr val="004B84"/>
                </a:solidFill>
              </a:rPr>
              <a:t>Main limitation </a:t>
            </a:r>
            <a:r>
              <a:rPr lang="fr-FR" b="1" kern="0" dirty="0" err="1">
                <a:solidFill>
                  <a:srgbClr val="004B84"/>
                </a:solidFill>
              </a:rPr>
              <a:t>doesn’t</a:t>
            </a:r>
            <a:r>
              <a:rPr lang="fr-FR" b="1" kern="0" dirty="0">
                <a:solidFill>
                  <a:srgbClr val="004B84"/>
                </a:solidFill>
              </a:rPr>
              <a:t> </a:t>
            </a:r>
            <a:r>
              <a:rPr lang="fr-FR" b="1" kern="0" dirty="0" err="1">
                <a:solidFill>
                  <a:srgbClr val="004B84"/>
                </a:solidFill>
              </a:rPr>
              <a:t>seems</a:t>
            </a:r>
            <a:r>
              <a:rPr lang="fr-FR" b="1" kern="0" dirty="0">
                <a:solidFill>
                  <a:srgbClr val="004B84"/>
                </a:solidFill>
              </a:rPr>
              <a:t> to </a:t>
            </a:r>
            <a:r>
              <a:rPr lang="fr-FR" b="1" kern="0" dirty="0" err="1">
                <a:solidFill>
                  <a:srgbClr val="004B84"/>
                </a:solidFill>
              </a:rPr>
              <a:t>be</a:t>
            </a:r>
            <a:r>
              <a:rPr lang="fr-FR" b="1" kern="0" dirty="0">
                <a:solidFill>
                  <a:srgbClr val="004B84"/>
                </a:solidFill>
              </a:rPr>
              <a:t> a </a:t>
            </a:r>
            <a:r>
              <a:rPr lang="fr-FR" b="1" kern="0" dirty="0" err="1">
                <a:solidFill>
                  <a:srgbClr val="004B84"/>
                </a:solidFill>
              </a:rPr>
              <a:t>problem</a:t>
            </a:r>
            <a:endParaRPr lang="fr-FR" b="1" kern="0" dirty="0">
              <a:solidFill>
                <a:srgbClr val="004B84"/>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Shape 333"/>
        <p:cNvGrpSpPr/>
        <p:nvPr/>
      </p:nvGrpSpPr>
      <p:grpSpPr>
        <a:xfrm>
          <a:off x="0" y="0"/>
          <a:ext cx="0" cy="0"/>
          <a:chOff x="0" y="0"/>
          <a:chExt cx="0" cy="0"/>
        </a:xfrm>
      </p:grpSpPr>
      <p:pic>
        <p:nvPicPr>
          <p:cNvPr id="4" name="Image 3">
            <a:extLst>
              <a:ext uri="{FF2B5EF4-FFF2-40B4-BE49-F238E27FC236}">
                <a16:creationId xmlns:a16="http://schemas.microsoft.com/office/drawing/2014/main" id="{5DFFCBD2-9B6C-0C87-5EB7-5E79ACAE40ED}"/>
              </a:ext>
            </a:extLst>
          </p:cNvPr>
          <p:cNvPicPr>
            <a:picLocks noChangeAspect="1"/>
          </p:cNvPicPr>
          <p:nvPr/>
        </p:nvPicPr>
        <p:blipFill>
          <a:blip r:embed="rId3"/>
          <a:stretch>
            <a:fillRect/>
          </a:stretch>
        </p:blipFill>
        <p:spPr>
          <a:xfrm>
            <a:off x="0" y="1509362"/>
            <a:ext cx="12191999" cy="5370896"/>
          </a:xfrm>
          <a:prstGeom prst="rect">
            <a:avLst/>
          </a:prstGeom>
        </p:spPr>
      </p:pic>
      <p:sp>
        <p:nvSpPr>
          <p:cNvPr id="336" name="Google Shape;336;p34"/>
          <p:cNvSpPr txBox="1">
            <a:spLocks noGrp="1"/>
          </p:cNvSpPr>
          <p:nvPr>
            <p:ph type="body" idx="1"/>
          </p:nvPr>
        </p:nvSpPr>
        <p:spPr>
          <a:xfrm>
            <a:off x="-1" y="2377018"/>
            <a:ext cx="11800573" cy="3197464"/>
          </a:xfrm>
          <a:prstGeom prst="rect">
            <a:avLst/>
          </a:prstGeom>
          <a:noFill/>
          <a:ln>
            <a:noFill/>
          </a:ln>
        </p:spPr>
        <p:txBody>
          <a:bodyPr spcFirstLastPara="1" wrap="square" lIns="91425" tIns="45700" rIns="91425" bIns="45700" anchor="t" anchorCtr="0">
            <a:normAutofit fontScale="92500" lnSpcReduction="20000"/>
          </a:bodyPr>
          <a:lstStyle/>
          <a:p>
            <a:pPr algn="l" fontAlgn="base">
              <a:lnSpc>
                <a:spcPct val="150000"/>
              </a:lnSpc>
              <a:buClr>
                <a:schemeClr val="accent1"/>
              </a:buClr>
              <a:buFont typeface="Wingdings" panose="05000000000000000000" pitchFamily="2" charset="2"/>
              <a:buChar char="§"/>
            </a:pPr>
            <a:r>
              <a:rPr lang="en-US" b="0" i="0" dirty="0">
                <a:solidFill>
                  <a:srgbClr val="2F3237"/>
                </a:solidFill>
                <a:effectLst/>
                <a:latin typeface="Calibri" panose="020F0502020204030204" pitchFamily="34" charset="0"/>
                <a:cs typeface="Calibri" panose="020F0502020204030204" pitchFamily="34" charset="0"/>
              </a:rPr>
              <a:t>This study shows the preference and satisfaction of parents and their children for H-PSG </a:t>
            </a:r>
          </a:p>
          <a:p>
            <a:pPr algn="l" fontAlgn="base">
              <a:lnSpc>
                <a:spcPct val="150000"/>
              </a:lnSpc>
              <a:buClr>
                <a:schemeClr val="accent1"/>
              </a:buClr>
              <a:buFont typeface="Wingdings" panose="05000000000000000000" pitchFamily="2" charset="2"/>
              <a:buChar char="§"/>
            </a:pPr>
            <a:r>
              <a:rPr lang="en-US" b="0" i="0" dirty="0">
                <a:solidFill>
                  <a:srgbClr val="2F3237"/>
                </a:solidFill>
                <a:effectLst/>
                <a:latin typeface="Calibri" panose="020F0502020204030204" pitchFamily="34" charset="0"/>
                <a:cs typeface="Calibri" panose="020F0502020204030204" pitchFamily="34" charset="0"/>
              </a:rPr>
              <a:t> Very good quality of signals allowing accurate diagnoses</a:t>
            </a:r>
          </a:p>
          <a:p>
            <a:pPr algn="l" fontAlgn="base">
              <a:lnSpc>
                <a:spcPct val="150000"/>
              </a:lnSpc>
              <a:buClr>
                <a:schemeClr val="accent1"/>
              </a:buClr>
              <a:buFont typeface="Wingdings" panose="05000000000000000000" pitchFamily="2" charset="2"/>
              <a:buChar char="§"/>
            </a:pPr>
            <a:r>
              <a:rPr lang="en-US" b="0" i="0" dirty="0">
                <a:solidFill>
                  <a:srgbClr val="2F3237"/>
                </a:solidFill>
                <a:effectLst/>
                <a:latin typeface="Calibri" panose="020F0502020204030204" pitchFamily="34" charset="0"/>
                <a:cs typeface="Calibri" panose="020F0502020204030204" pitchFamily="34" charset="0"/>
              </a:rPr>
              <a:t>It reinforces the interest of H-PSG at home among children</a:t>
            </a:r>
          </a:p>
          <a:p>
            <a:pPr algn="l" fontAlgn="base">
              <a:lnSpc>
                <a:spcPct val="150000"/>
              </a:lnSpc>
              <a:buClr>
                <a:schemeClr val="accent1"/>
              </a:buClr>
              <a:buFont typeface="Wingdings" panose="05000000000000000000" pitchFamily="2" charset="2"/>
              <a:buChar char="§"/>
            </a:pPr>
            <a:r>
              <a:rPr lang="en-US" b="0" i="0" dirty="0">
                <a:solidFill>
                  <a:srgbClr val="2F3237"/>
                </a:solidFill>
                <a:effectLst/>
                <a:latin typeface="Calibri" panose="020F0502020204030204" pitchFamily="34" charset="0"/>
                <a:cs typeface="Calibri" panose="020F0502020204030204" pitchFamily="34" charset="0"/>
              </a:rPr>
              <a:t>This cohort of 363 children is the largest described to our knowledge at present</a:t>
            </a:r>
          </a:p>
        </p:txBody>
      </p:sp>
      <p:sp>
        <p:nvSpPr>
          <p:cNvPr id="2" name="Google Shape;148;p19">
            <a:extLst>
              <a:ext uri="{FF2B5EF4-FFF2-40B4-BE49-F238E27FC236}">
                <a16:creationId xmlns:a16="http://schemas.microsoft.com/office/drawing/2014/main" id="{FC7615B9-C3CD-45B8-8D1E-9B2A9B20DD38}"/>
              </a:ext>
            </a:extLst>
          </p:cNvPr>
          <p:cNvSpPr/>
          <p:nvPr/>
        </p:nvSpPr>
        <p:spPr>
          <a:xfrm rot="10800000" flipH="1">
            <a:off x="-4" y="0"/>
            <a:ext cx="12192003" cy="1590742"/>
          </a:xfrm>
          <a:prstGeom prst="rect">
            <a:avLst/>
          </a:prstGeom>
          <a:gradFill flip="none" rotWithShape="1">
            <a:gsLst>
              <a:gs pos="33000">
                <a:srgbClr val="BCE7D3"/>
              </a:gs>
              <a:gs pos="58000">
                <a:srgbClr val="D3FAE7"/>
              </a:gs>
            </a:gsLst>
            <a:lin ang="0" scaled="1"/>
            <a:tileRect/>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fr-FR" sz="1800" b="0" i="0" u="none" strike="noStrike" kern="0" cap="none" spc="0" normalizeH="0" baseline="0" noProof="0" dirty="0">
              <a:ln>
                <a:noFill/>
              </a:ln>
              <a:solidFill>
                <a:srgbClr val="FFFFFF"/>
              </a:solidFill>
              <a:effectLst/>
              <a:uLnTx/>
              <a:uFillTx/>
              <a:latin typeface="Calibri"/>
              <a:ea typeface="Calibri"/>
              <a:cs typeface="Calibri"/>
              <a:sym typeface="Calibri"/>
            </a:endParaRPr>
          </a:p>
        </p:txBody>
      </p:sp>
      <p:sp>
        <p:nvSpPr>
          <p:cNvPr id="3" name="Google Shape;151;p19">
            <a:extLst>
              <a:ext uri="{FF2B5EF4-FFF2-40B4-BE49-F238E27FC236}">
                <a16:creationId xmlns:a16="http://schemas.microsoft.com/office/drawing/2014/main" id="{D95B2FA1-EF63-86B1-C765-679B4614D32E}"/>
              </a:ext>
            </a:extLst>
          </p:cNvPr>
          <p:cNvSpPr txBox="1">
            <a:spLocks/>
          </p:cNvSpPr>
          <p:nvPr/>
        </p:nvSpPr>
        <p:spPr>
          <a:xfrm>
            <a:off x="790556" y="334775"/>
            <a:ext cx="10749403" cy="1033669"/>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rgbClr val="FFFFFF"/>
              </a:buClr>
              <a:buSzPts val="4000"/>
            </a:pPr>
            <a:r>
              <a:rPr lang="fr-FR" b="1" kern="0" dirty="0">
                <a:solidFill>
                  <a:srgbClr val="004B84"/>
                </a:solidFill>
              </a:rPr>
              <a:t>CONCLUSION</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Shape 343"/>
        <p:cNvGrpSpPr/>
        <p:nvPr/>
      </p:nvGrpSpPr>
      <p:grpSpPr>
        <a:xfrm>
          <a:off x="0" y="0"/>
          <a:ext cx="0" cy="0"/>
          <a:chOff x="0" y="0"/>
          <a:chExt cx="0" cy="0"/>
        </a:xfrm>
      </p:grpSpPr>
      <p:sp>
        <p:nvSpPr>
          <p:cNvPr id="344" name="Google Shape;344;p3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accent2"/>
              </a:buClr>
              <a:buSzPts val="4400"/>
              <a:buFont typeface="Calibri"/>
              <a:buNone/>
            </a:pPr>
            <a:r>
              <a:rPr lang="fr-FR" b="1" i="1">
                <a:solidFill>
                  <a:schemeClr val="accent2"/>
                </a:solidFill>
              </a:rPr>
              <a:t>Thank you very much </a:t>
            </a:r>
            <a:endParaRPr b="1" i="1">
              <a:solidFill>
                <a:schemeClr val="accent2"/>
              </a:solidFill>
            </a:endParaRPr>
          </a:p>
        </p:txBody>
      </p:sp>
      <p:pic>
        <p:nvPicPr>
          <p:cNvPr id="345" name="Google Shape;345;p35"/>
          <p:cNvPicPr preferRelativeResize="0">
            <a:picLocks noGrp="1"/>
          </p:cNvPicPr>
          <p:nvPr>
            <p:ph type="body" idx="1"/>
          </p:nvPr>
        </p:nvPicPr>
        <p:blipFill rotWithShape="1">
          <a:blip r:embed="rId3">
            <a:alphaModFix/>
          </a:blip>
          <a:srcRect/>
          <a:stretch/>
        </p:blipFill>
        <p:spPr>
          <a:xfrm>
            <a:off x="2830571" y="1825625"/>
            <a:ext cx="6530857" cy="435133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108"/>
        <p:cNvGrpSpPr/>
        <p:nvPr/>
      </p:nvGrpSpPr>
      <p:grpSpPr>
        <a:xfrm>
          <a:off x="0" y="0"/>
          <a:ext cx="0" cy="0"/>
          <a:chOff x="0" y="0"/>
          <a:chExt cx="0" cy="0"/>
        </a:xfrm>
      </p:grpSpPr>
      <p:sp>
        <p:nvSpPr>
          <p:cNvPr id="5" name="Rectangle 4">
            <a:extLst>
              <a:ext uri="{FF2B5EF4-FFF2-40B4-BE49-F238E27FC236}">
                <a16:creationId xmlns:a16="http://schemas.microsoft.com/office/drawing/2014/main" id="{EF412E23-A3AB-E689-2F64-B4F39F24648B}"/>
              </a:ext>
            </a:extLst>
          </p:cNvPr>
          <p:cNvSpPr/>
          <p:nvPr/>
        </p:nvSpPr>
        <p:spPr>
          <a:xfrm>
            <a:off x="0" y="0"/>
            <a:ext cx="12192000" cy="6858000"/>
          </a:xfrm>
          <a:prstGeom prst="rect">
            <a:avLst/>
          </a:prstGeom>
          <a:blipFill dpi="0" rotWithShape="1">
            <a:blip r:embed="rId3">
              <a:alphaModFix amt="20000"/>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3" name="Google Shape;148;p19">
            <a:extLst>
              <a:ext uri="{FF2B5EF4-FFF2-40B4-BE49-F238E27FC236}">
                <a16:creationId xmlns:a16="http://schemas.microsoft.com/office/drawing/2014/main" id="{B0D916CB-6E2E-A52B-7156-2BD007C7179C}"/>
              </a:ext>
            </a:extLst>
          </p:cNvPr>
          <p:cNvSpPr/>
          <p:nvPr/>
        </p:nvSpPr>
        <p:spPr>
          <a:xfrm rot="10800000" flipH="1">
            <a:off x="0" y="7556"/>
            <a:ext cx="12192003" cy="1368444"/>
          </a:xfrm>
          <a:prstGeom prst="rect">
            <a:avLst/>
          </a:prstGeom>
          <a:gradFill flip="none" rotWithShape="1">
            <a:gsLst>
              <a:gs pos="33000">
                <a:srgbClr val="BCE7D3"/>
              </a:gs>
              <a:gs pos="58000">
                <a:srgbClr val="D3FAE7"/>
              </a:gs>
            </a:gsLst>
            <a:lin ang="0" scaled="1"/>
            <a:tileRect/>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4" name="Google Shape;151;p19">
            <a:extLst>
              <a:ext uri="{FF2B5EF4-FFF2-40B4-BE49-F238E27FC236}">
                <a16:creationId xmlns:a16="http://schemas.microsoft.com/office/drawing/2014/main" id="{43FA1FEC-1D39-D04C-FD92-147215897F52}"/>
              </a:ext>
            </a:extLst>
          </p:cNvPr>
          <p:cNvSpPr txBox="1">
            <a:spLocks/>
          </p:cNvSpPr>
          <p:nvPr/>
        </p:nvSpPr>
        <p:spPr>
          <a:xfrm>
            <a:off x="663556" y="174943"/>
            <a:ext cx="9895951" cy="1033669"/>
          </a:xfrm>
          <a:prstGeom prst="rect">
            <a:avLst/>
          </a:prstGeom>
          <a:noFill/>
          <a:ln>
            <a:noFill/>
          </a:ln>
        </p:spPr>
        <p:txBody>
          <a:bodyPr spcFirstLastPara="1" vert="horz" wrap="square" lIns="91425" tIns="45700" rIns="91425" bIns="45700" rtlCol="0" anchor="ctr" anchorCtr="0">
            <a:normAutofit fontScale="9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buClr>
                <a:srgbClr val="FFFFFF"/>
              </a:buClr>
              <a:buSzPts val="4000"/>
              <a:buFont typeface="Calibri"/>
              <a:buNone/>
            </a:pPr>
            <a:r>
              <a:rPr lang="en-US" b="1" dirty="0">
                <a:solidFill>
                  <a:srgbClr val="004B84"/>
                </a:solidFill>
                <a:latin typeface="+mn-lt"/>
              </a:rPr>
              <a:t>Is there a link between sleep disorders and ADHD in children ?</a:t>
            </a:r>
            <a:endParaRPr lang="fr-FR" b="1" dirty="0">
              <a:solidFill>
                <a:srgbClr val="004B84"/>
              </a:solidFill>
              <a:latin typeface="+mn-lt"/>
            </a:endParaRPr>
          </a:p>
        </p:txBody>
      </p:sp>
      <p:sp>
        <p:nvSpPr>
          <p:cNvPr id="110" name="Google Shape;110;p15"/>
          <p:cNvSpPr txBox="1">
            <a:spLocks noGrp="1"/>
          </p:cNvSpPr>
          <p:nvPr>
            <p:ph type="body" idx="1"/>
          </p:nvPr>
        </p:nvSpPr>
        <p:spPr>
          <a:xfrm>
            <a:off x="483690" y="1617903"/>
            <a:ext cx="11282516" cy="3365807"/>
          </a:xfrm>
          <a:prstGeom prst="rect">
            <a:avLst/>
          </a:prstGeom>
          <a:noFill/>
          <a:ln>
            <a:noFill/>
          </a:ln>
        </p:spPr>
        <p:txBody>
          <a:bodyPr spcFirstLastPara="1" wrap="square" lIns="91425" tIns="45700" rIns="91425" bIns="45700" anchor="t" anchorCtr="0">
            <a:noAutofit/>
          </a:bodyPr>
          <a:lstStyle/>
          <a:p>
            <a:pPr>
              <a:lnSpc>
                <a:spcPct val="150000"/>
              </a:lnSpc>
              <a:spcBef>
                <a:spcPts val="0"/>
              </a:spcBef>
              <a:buClr>
                <a:srgbClr val="004B84"/>
              </a:buClr>
              <a:buSzPct val="100000"/>
            </a:pPr>
            <a:r>
              <a:rPr lang="fr-FR" sz="2400" dirty="0" err="1">
                <a:solidFill>
                  <a:srgbClr val="004B84"/>
                </a:solidFill>
                <a:latin typeface="Calibri"/>
                <a:cs typeface="Calibri"/>
                <a:sym typeface="Calibri"/>
              </a:rPr>
              <a:t>Sleep</a:t>
            </a:r>
            <a:r>
              <a:rPr lang="fr-FR" sz="2400" dirty="0">
                <a:solidFill>
                  <a:srgbClr val="004B84"/>
                </a:solidFill>
                <a:latin typeface="Calibri"/>
                <a:cs typeface="Calibri"/>
                <a:sym typeface="Calibri"/>
              </a:rPr>
              <a:t> </a:t>
            </a:r>
            <a:r>
              <a:rPr lang="fr-FR" sz="2400" dirty="0" err="1">
                <a:solidFill>
                  <a:srgbClr val="004B84"/>
                </a:solidFill>
                <a:latin typeface="Calibri"/>
                <a:cs typeface="Calibri"/>
                <a:sym typeface="Calibri"/>
              </a:rPr>
              <a:t>disorders</a:t>
            </a:r>
            <a:r>
              <a:rPr lang="fr-FR" sz="2400" dirty="0">
                <a:solidFill>
                  <a:srgbClr val="004B84"/>
                </a:solidFill>
                <a:latin typeface="Calibri"/>
                <a:cs typeface="Calibri"/>
                <a:sym typeface="Calibri"/>
              </a:rPr>
              <a:t> and ADHD,  the </a:t>
            </a:r>
            <a:r>
              <a:rPr lang="fr-FR" sz="2400" dirty="0" err="1">
                <a:solidFill>
                  <a:srgbClr val="004B84"/>
                </a:solidFill>
                <a:latin typeface="Calibri"/>
                <a:cs typeface="Calibri"/>
                <a:sym typeface="Calibri"/>
              </a:rPr>
              <a:t>most</a:t>
            </a:r>
            <a:r>
              <a:rPr lang="fr-FR" sz="2400" dirty="0">
                <a:solidFill>
                  <a:srgbClr val="004B84"/>
                </a:solidFill>
                <a:latin typeface="Calibri"/>
                <a:cs typeface="Calibri"/>
                <a:sym typeface="Calibri"/>
              </a:rPr>
              <a:t> </a:t>
            </a:r>
            <a:r>
              <a:rPr lang="fr-FR" sz="2400" dirty="0" err="1">
                <a:solidFill>
                  <a:srgbClr val="004B84"/>
                </a:solidFill>
                <a:latin typeface="Calibri"/>
                <a:cs typeface="Calibri"/>
                <a:sym typeface="Calibri"/>
              </a:rPr>
              <a:t>frequent</a:t>
            </a:r>
            <a:r>
              <a:rPr lang="fr-FR" sz="2400" dirty="0">
                <a:solidFill>
                  <a:srgbClr val="004B84"/>
                </a:solidFill>
                <a:latin typeface="Calibri"/>
                <a:cs typeface="Calibri"/>
                <a:sym typeface="Calibri"/>
              </a:rPr>
              <a:t> </a:t>
            </a:r>
            <a:r>
              <a:rPr lang="fr-FR" sz="2400" dirty="0" err="1">
                <a:solidFill>
                  <a:srgbClr val="004B84"/>
                </a:solidFill>
                <a:latin typeface="Calibri"/>
                <a:cs typeface="Calibri"/>
                <a:sym typeface="Calibri"/>
              </a:rPr>
              <a:t>neurodevelopmental</a:t>
            </a:r>
            <a:r>
              <a:rPr lang="fr-FR" sz="2400" dirty="0">
                <a:solidFill>
                  <a:srgbClr val="004B84"/>
                </a:solidFill>
                <a:latin typeface="Calibri"/>
                <a:cs typeface="Calibri"/>
                <a:sym typeface="Calibri"/>
              </a:rPr>
              <a:t> </a:t>
            </a:r>
            <a:r>
              <a:rPr lang="fr-FR" sz="2400" dirty="0" err="1">
                <a:solidFill>
                  <a:srgbClr val="004B84"/>
                </a:solidFill>
                <a:latin typeface="Calibri"/>
                <a:cs typeface="Calibri"/>
                <a:sym typeface="Calibri"/>
              </a:rPr>
              <a:t>disorder</a:t>
            </a:r>
            <a:r>
              <a:rPr lang="fr-FR" sz="2400" dirty="0">
                <a:solidFill>
                  <a:srgbClr val="004B84"/>
                </a:solidFill>
                <a:latin typeface="Calibri"/>
                <a:cs typeface="Calibri"/>
                <a:sym typeface="Calibri"/>
              </a:rPr>
              <a:t> in </a:t>
            </a:r>
            <a:r>
              <a:rPr lang="fr-FR" sz="2400" dirty="0" err="1">
                <a:solidFill>
                  <a:srgbClr val="004B84"/>
                </a:solidFill>
                <a:latin typeface="Calibri"/>
                <a:cs typeface="Calibri"/>
                <a:sym typeface="Calibri"/>
              </a:rPr>
              <a:t>children</a:t>
            </a:r>
            <a:r>
              <a:rPr lang="fr-FR" sz="2400" dirty="0">
                <a:solidFill>
                  <a:srgbClr val="004B84"/>
                </a:solidFill>
                <a:latin typeface="Calibri"/>
                <a:cs typeface="Calibri"/>
                <a:sym typeface="Calibri"/>
              </a:rPr>
              <a:t> </a:t>
            </a:r>
            <a:r>
              <a:rPr lang="fr-FR" sz="2400" baseline="30000" dirty="0">
                <a:solidFill>
                  <a:srgbClr val="004B84"/>
                </a:solidFill>
                <a:latin typeface="Calibri"/>
                <a:cs typeface="Calibri"/>
                <a:sym typeface="Calibri"/>
              </a:rPr>
              <a:t>(1)</a:t>
            </a:r>
            <a:r>
              <a:rPr lang="fr-FR" sz="2400" dirty="0">
                <a:solidFill>
                  <a:srgbClr val="004B84"/>
                </a:solidFill>
                <a:latin typeface="Calibri"/>
                <a:cs typeface="Calibri"/>
                <a:sym typeface="Calibri"/>
              </a:rPr>
              <a:t>, </a:t>
            </a:r>
            <a:r>
              <a:rPr lang="fr-FR" sz="2400" dirty="0" err="1">
                <a:solidFill>
                  <a:srgbClr val="004B84"/>
                </a:solidFill>
                <a:latin typeface="Calibri"/>
                <a:cs typeface="Calibri"/>
                <a:sym typeface="Calibri"/>
              </a:rPr>
              <a:t>may</a:t>
            </a:r>
            <a:r>
              <a:rPr lang="fr-FR" sz="2400" dirty="0">
                <a:solidFill>
                  <a:srgbClr val="004B84"/>
                </a:solidFill>
                <a:latin typeface="Calibri"/>
                <a:cs typeface="Calibri"/>
                <a:sym typeface="Calibri"/>
              </a:rPr>
              <a:t> have </a:t>
            </a:r>
            <a:r>
              <a:rPr lang="fr-FR" sz="2400" dirty="0" err="1">
                <a:solidFill>
                  <a:srgbClr val="004B84"/>
                </a:solidFill>
                <a:latin typeface="Calibri"/>
                <a:cs typeface="Calibri"/>
                <a:sym typeface="Calibri"/>
              </a:rPr>
              <a:t>similar</a:t>
            </a:r>
            <a:r>
              <a:rPr lang="fr-FR" sz="2400" dirty="0">
                <a:solidFill>
                  <a:srgbClr val="004B84"/>
                </a:solidFill>
                <a:latin typeface="Calibri"/>
                <a:cs typeface="Calibri"/>
                <a:sym typeface="Calibri"/>
              </a:rPr>
              <a:t> </a:t>
            </a:r>
            <a:r>
              <a:rPr lang="fr-FR" sz="2400" dirty="0" err="1">
                <a:solidFill>
                  <a:srgbClr val="004B84"/>
                </a:solidFill>
                <a:latin typeface="Calibri"/>
                <a:cs typeface="Calibri"/>
                <a:sym typeface="Calibri"/>
              </a:rPr>
              <a:t>symptoms</a:t>
            </a:r>
            <a:endParaRPr lang="fr-FR" sz="2400" dirty="0">
              <a:solidFill>
                <a:srgbClr val="004B84"/>
              </a:solidFill>
              <a:latin typeface="Calibri"/>
              <a:cs typeface="Calibri"/>
              <a:sym typeface="Calibri"/>
            </a:endParaRPr>
          </a:p>
          <a:p>
            <a:pPr>
              <a:lnSpc>
                <a:spcPct val="150000"/>
              </a:lnSpc>
              <a:spcBef>
                <a:spcPts val="0"/>
              </a:spcBef>
              <a:buClr>
                <a:srgbClr val="004B84"/>
              </a:buClr>
              <a:buSzPct val="100000"/>
            </a:pPr>
            <a:r>
              <a:rPr lang="fr-FR" sz="2400" dirty="0">
                <a:solidFill>
                  <a:srgbClr val="004B84"/>
                </a:solidFill>
                <a:latin typeface="Calibri"/>
                <a:cs typeface="Calibri"/>
                <a:sym typeface="Calibri"/>
              </a:rPr>
              <a:t>It </a:t>
            </a:r>
            <a:r>
              <a:rPr lang="fr-FR" sz="2400" dirty="0" err="1">
                <a:solidFill>
                  <a:srgbClr val="004B84"/>
                </a:solidFill>
                <a:latin typeface="Calibri"/>
                <a:cs typeface="Calibri"/>
                <a:sym typeface="Calibri"/>
              </a:rPr>
              <a:t>is</a:t>
            </a:r>
            <a:r>
              <a:rPr lang="fr-FR" sz="2400" dirty="0">
                <a:solidFill>
                  <a:srgbClr val="004B84"/>
                </a:solidFill>
                <a:latin typeface="Calibri"/>
                <a:cs typeface="Calibri"/>
                <a:sym typeface="Calibri"/>
              </a:rPr>
              <a:t> possible </a:t>
            </a:r>
            <a:r>
              <a:rPr lang="fr-FR" sz="2400" dirty="0" err="1">
                <a:solidFill>
                  <a:srgbClr val="004B84"/>
                </a:solidFill>
                <a:latin typeface="Calibri"/>
                <a:cs typeface="Calibri"/>
                <a:sym typeface="Calibri"/>
              </a:rPr>
              <a:t>that</a:t>
            </a:r>
            <a:r>
              <a:rPr lang="fr-FR" sz="2400" dirty="0">
                <a:solidFill>
                  <a:srgbClr val="004B84"/>
                </a:solidFill>
                <a:latin typeface="Calibri"/>
                <a:cs typeface="Calibri"/>
                <a:sym typeface="Calibri"/>
              </a:rPr>
              <a:t> patients </a:t>
            </a:r>
            <a:r>
              <a:rPr lang="fr-FR" sz="2400" dirty="0" err="1">
                <a:solidFill>
                  <a:srgbClr val="004B84"/>
                </a:solidFill>
                <a:latin typeface="Calibri"/>
                <a:cs typeface="Calibri"/>
                <a:sym typeface="Calibri"/>
              </a:rPr>
              <a:t>with</a:t>
            </a:r>
            <a:r>
              <a:rPr lang="fr-FR" sz="2400" dirty="0">
                <a:solidFill>
                  <a:srgbClr val="004B84"/>
                </a:solidFill>
                <a:latin typeface="Calibri"/>
                <a:cs typeface="Calibri"/>
                <a:sym typeface="Calibri"/>
              </a:rPr>
              <a:t> </a:t>
            </a:r>
            <a:r>
              <a:rPr lang="fr-FR" sz="2400" dirty="0" err="1">
                <a:solidFill>
                  <a:srgbClr val="004B84"/>
                </a:solidFill>
                <a:latin typeface="Calibri"/>
                <a:cs typeface="Calibri"/>
                <a:sym typeface="Calibri"/>
              </a:rPr>
              <a:t>sleep</a:t>
            </a:r>
            <a:r>
              <a:rPr lang="fr-FR" sz="2400" dirty="0">
                <a:solidFill>
                  <a:srgbClr val="004B84"/>
                </a:solidFill>
                <a:latin typeface="Calibri"/>
                <a:cs typeface="Calibri"/>
                <a:sym typeface="Calibri"/>
              </a:rPr>
              <a:t> </a:t>
            </a:r>
            <a:r>
              <a:rPr lang="fr-FR" sz="2400" dirty="0" err="1">
                <a:solidFill>
                  <a:srgbClr val="004B84"/>
                </a:solidFill>
                <a:latin typeface="Calibri"/>
                <a:cs typeface="Calibri"/>
                <a:sym typeface="Calibri"/>
              </a:rPr>
              <a:t>disorders</a:t>
            </a:r>
            <a:r>
              <a:rPr lang="fr-FR" sz="2400" dirty="0">
                <a:solidFill>
                  <a:srgbClr val="004B84"/>
                </a:solidFill>
                <a:latin typeface="Calibri"/>
                <a:cs typeface="Calibri"/>
                <a:sym typeface="Calibri"/>
              </a:rPr>
              <a:t> </a:t>
            </a:r>
            <a:r>
              <a:rPr lang="fr-FR" sz="2400" dirty="0" err="1">
                <a:solidFill>
                  <a:srgbClr val="004B84"/>
                </a:solidFill>
                <a:latin typeface="Calibri"/>
                <a:cs typeface="Calibri"/>
                <a:sym typeface="Calibri"/>
              </a:rPr>
              <a:t>may</a:t>
            </a:r>
            <a:r>
              <a:rPr lang="fr-FR" sz="2400" dirty="0">
                <a:solidFill>
                  <a:srgbClr val="004B84"/>
                </a:solidFill>
                <a:latin typeface="Calibri"/>
                <a:cs typeface="Calibri"/>
                <a:sym typeface="Calibri"/>
              </a:rPr>
              <a:t> </a:t>
            </a:r>
            <a:r>
              <a:rPr lang="fr-FR" sz="2400" dirty="0" err="1">
                <a:solidFill>
                  <a:srgbClr val="004B84"/>
                </a:solidFill>
                <a:latin typeface="Calibri"/>
                <a:cs typeface="Calibri"/>
                <a:sym typeface="Calibri"/>
              </a:rPr>
              <a:t>be</a:t>
            </a:r>
            <a:r>
              <a:rPr lang="fr-FR" sz="2400" dirty="0">
                <a:solidFill>
                  <a:srgbClr val="004B84"/>
                </a:solidFill>
                <a:latin typeface="Calibri"/>
                <a:cs typeface="Calibri"/>
                <a:sym typeface="Calibri"/>
              </a:rPr>
              <a:t> </a:t>
            </a:r>
            <a:r>
              <a:rPr lang="fr-FR" sz="2400" dirty="0" err="1">
                <a:solidFill>
                  <a:srgbClr val="004B84"/>
                </a:solidFill>
                <a:latin typeface="Calibri"/>
                <a:cs typeface="Calibri"/>
                <a:sym typeface="Calibri"/>
              </a:rPr>
              <a:t>misdiagnosed</a:t>
            </a:r>
            <a:r>
              <a:rPr lang="fr-FR" sz="2400" dirty="0">
                <a:solidFill>
                  <a:srgbClr val="004B84"/>
                </a:solidFill>
                <a:latin typeface="Calibri"/>
                <a:cs typeface="Calibri"/>
                <a:sym typeface="Calibri"/>
              </a:rPr>
              <a:t>  </a:t>
            </a:r>
            <a:r>
              <a:rPr lang="fr-FR" sz="2400" dirty="0" err="1">
                <a:solidFill>
                  <a:srgbClr val="004B84"/>
                </a:solidFill>
                <a:latin typeface="Calibri"/>
                <a:cs typeface="Calibri"/>
                <a:sym typeface="Calibri"/>
              </a:rPr>
              <a:t>with</a:t>
            </a:r>
            <a:r>
              <a:rPr lang="fr-FR" sz="2400" dirty="0">
                <a:solidFill>
                  <a:srgbClr val="004B84"/>
                </a:solidFill>
                <a:latin typeface="Calibri"/>
                <a:cs typeface="Calibri"/>
                <a:sym typeface="Calibri"/>
              </a:rPr>
              <a:t> ADHD and the opposite </a:t>
            </a:r>
            <a:r>
              <a:rPr lang="fr-FR" sz="2400" baseline="30000" dirty="0">
                <a:solidFill>
                  <a:srgbClr val="004B84"/>
                </a:solidFill>
                <a:latin typeface="Calibri"/>
                <a:cs typeface="Calibri"/>
                <a:sym typeface="Calibri"/>
              </a:rPr>
              <a:t>(2)</a:t>
            </a:r>
            <a:r>
              <a:rPr lang="fr-FR" sz="2400" dirty="0">
                <a:solidFill>
                  <a:srgbClr val="004B84"/>
                </a:solidFill>
                <a:latin typeface="Calibri"/>
                <a:cs typeface="Calibri"/>
                <a:sym typeface="Calibri"/>
              </a:rPr>
              <a:t> </a:t>
            </a:r>
          </a:p>
          <a:p>
            <a:pPr>
              <a:lnSpc>
                <a:spcPct val="150000"/>
              </a:lnSpc>
              <a:spcBef>
                <a:spcPts val="0"/>
              </a:spcBef>
              <a:buClr>
                <a:srgbClr val="004B84"/>
              </a:buClr>
              <a:buSzPct val="100000"/>
            </a:pPr>
            <a:r>
              <a:rPr lang="fr-FR" sz="2400" dirty="0" err="1">
                <a:solidFill>
                  <a:srgbClr val="004B84"/>
                </a:solidFill>
                <a:latin typeface="Calibri"/>
                <a:cs typeface="Calibri"/>
                <a:sym typeface="Calibri"/>
              </a:rPr>
              <a:t>Recent</a:t>
            </a:r>
            <a:r>
              <a:rPr lang="fr-FR" sz="2400" dirty="0">
                <a:solidFill>
                  <a:srgbClr val="004B84"/>
                </a:solidFill>
                <a:latin typeface="Calibri"/>
                <a:cs typeface="Calibri"/>
                <a:sym typeface="Calibri"/>
              </a:rPr>
              <a:t> </a:t>
            </a:r>
            <a:r>
              <a:rPr lang="fr-FR" sz="2400" dirty="0" err="1">
                <a:solidFill>
                  <a:srgbClr val="004B84"/>
                </a:solidFill>
                <a:latin typeface="Calibri"/>
                <a:cs typeface="Calibri"/>
                <a:sym typeface="Calibri"/>
              </a:rPr>
              <a:t>studies</a:t>
            </a:r>
            <a:r>
              <a:rPr lang="fr-FR" sz="2400" dirty="0">
                <a:solidFill>
                  <a:srgbClr val="004B84"/>
                </a:solidFill>
                <a:latin typeface="Calibri"/>
                <a:cs typeface="Calibri"/>
                <a:sym typeface="Calibri"/>
              </a:rPr>
              <a:t> </a:t>
            </a:r>
            <a:r>
              <a:rPr lang="fr-FR" sz="2400" dirty="0" err="1">
                <a:solidFill>
                  <a:srgbClr val="004B84"/>
                </a:solidFill>
                <a:latin typeface="Calibri"/>
                <a:cs typeface="Calibri"/>
                <a:sym typeface="Calibri"/>
              </a:rPr>
              <a:t>suggest</a:t>
            </a:r>
            <a:r>
              <a:rPr lang="fr-FR" sz="2400" dirty="0">
                <a:solidFill>
                  <a:srgbClr val="004B84"/>
                </a:solidFill>
                <a:latin typeface="Calibri"/>
                <a:cs typeface="Calibri"/>
                <a:sym typeface="Calibri"/>
              </a:rPr>
              <a:t> a possible causal </a:t>
            </a:r>
            <a:r>
              <a:rPr lang="fr-FR" sz="2400" dirty="0" err="1">
                <a:solidFill>
                  <a:srgbClr val="004B84"/>
                </a:solidFill>
                <a:latin typeface="Calibri"/>
                <a:cs typeface="Calibri"/>
                <a:sym typeface="Calibri"/>
              </a:rPr>
              <a:t>relationship</a:t>
            </a:r>
            <a:r>
              <a:rPr lang="fr-FR" sz="2400" dirty="0">
                <a:solidFill>
                  <a:srgbClr val="004B84"/>
                </a:solidFill>
                <a:latin typeface="Calibri"/>
                <a:cs typeface="Calibri"/>
                <a:sym typeface="Calibri"/>
              </a:rPr>
              <a:t> </a:t>
            </a:r>
            <a:r>
              <a:rPr lang="fr-FR" sz="2400" dirty="0" err="1">
                <a:solidFill>
                  <a:srgbClr val="004B84"/>
                </a:solidFill>
                <a:latin typeface="Calibri"/>
                <a:cs typeface="Calibri"/>
                <a:sym typeface="Calibri"/>
              </a:rPr>
              <a:t>between</a:t>
            </a:r>
            <a:r>
              <a:rPr lang="fr-FR" sz="2400" dirty="0">
                <a:solidFill>
                  <a:srgbClr val="004B84"/>
                </a:solidFill>
                <a:latin typeface="Calibri"/>
                <a:cs typeface="Calibri"/>
                <a:sym typeface="Calibri"/>
              </a:rPr>
              <a:t> </a:t>
            </a:r>
            <a:r>
              <a:rPr lang="fr-FR" sz="2400" dirty="0" err="1">
                <a:solidFill>
                  <a:srgbClr val="004B84"/>
                </a:solidFill>
                <a:latin typeface="Calibri"/>
                <a:cs typeface="Calibri"/>
                <a:sym typeface="Calibri"/>
              </a:rPr>
              <a:t>early</a:t>
            </a:r>
            <a:r>
              <a:rPr lang="fr-FR" sz="2400" dirty="0">
                <a:solidFill>
                  <a:srgbClr val="004B84"/>
                </a:solidFill>
                <a:latin typeface="Calibri"/>
                <a:cs typeface="Calibri"/>
                <a:sym typeface="Calibri"/>
              </a:rPr>
              <a:t> </a:t>
            </a:r>
            <a:r>
              <a:rPr lang="fr-FR" sz="2400" dirty="0" err="1">
                <a:solidFill>
                  <a:srgbClr val="004B84"/>
                </a:solidFill>
                <a:latin typeface="Calibri"/>
                <a:cs typeface="Calibri"/>
                <a:sym typeface="Calibri"/>
              </a:rPr>
              <a:t>childhood</a:t>
            </a:r>
            <a:r>
              <a:rPr lang="fr-FR" sz="2400" dirty="0">
                <a:solidFill>
                  <a:srgbClr val="004B84"/>
                </a:solidFill>
                <a:latin typeface="Calibri"/>
                <a:cs typeface="Calibri"/>
                <a:sym typeface="Calibri"/>
              </a:rPr>
              <a:t> </a:t>
            </a:r>
            <a:r>
              <a:rPr lang="fr-FR" sz="2400" dirty="0" err="1">
                <a:solidFill>
                  <a:srgbClr val="004B84"/>
                </a:solidFill>
                <a:latin typeface="Calibri"/>
                <a:cs typeface="Calibri"/>
                <a:sym typeface="Calibri"/>
              </a:rPr>
              <a:t>sleep</a:t>
            </a:r>
            <a:r>
              <a:rPr lang="fr-FR" sz="2400" dirty="0">
                <a:solidFill>
                  <a:srgbClr val="004B84"/>
                </a:solidFill>
                <a:latin typeface="Calibri"/>
                <a:cs typeface="Calibri"/>
                <a:sym typeface="Calibri"/>
              </a:rPr>
              <a:t> </a:t>
            </a:r>
            <a:r>
              <a:rPr lang="fr-FR" sz="2400" dirty="0" err="1">
                <a:solidFill>
                  <a:srgbClr val="004B84"/>
                </a:solidFill>
                <a:latin typeface="Calibri"/>
                <a:cs typeface="Calibri"/>
                <a:sym typeface="Calibri"/>
              </a:rPr>
              <a:t>disorders</a:t>
            </a:r>
            <a:r>
              <a:rPr lang="fr-FR" sz="2400" dirty="0">
                <a:solidFill>
                  <a:srgbClr val="004B84"/>
                </a:solidFill>
                <a:latin typeface="Calibri"/>
                <a:cs typeface="Calibri"/>
                <a:sym typeface="Calibri"/>
              </a:rPr>
              <a:t> and the </a:t>
            </a:r>
            <a:r>
              <a:rPr lang="fr-FR" sz="2400" dirty="0" err="1">
                <a:solidFill>
                  <a:srgbClr val="004B84"/>
                </a:solidFill>
                <a:latin typeface="Calibri"/>
                <a:cs typeface="Calibri"/>
                <a:sym typeface="Calibri"/>
              </a:rPr>
              <a:t>development</a:t>
            </a:r>
            <a:r>
              <a:rPr lang="fr-FR" sz="2400" dirty="0">
                <a:solidFill>
                  <a:srgbClr val="004B84"/>
                </a:solidFill>
                <a:latin typeface="Calibri"/>
                <a:cs typeface="Calibri"/>
                <a:sym typeface="Calibri"/>
              </a:rPr>
              <a:t> of mental </a:t>
            </a:r>
            <a:r>
              <a:rPr lang="fr-FR" sz="2400" dirty="0" err="1">
                <a:solidFill>
                  <a:srgbClr val="004B84"/>
                </a:solidFill>
                <a:latin typeface="Calibri"/>
                <a:cs typeface="Calibri"/>
                <a:sym typeface="Calibri"/>
              </a:rPr>
              <a:t>health</a:t>
            </a:r>
            <a:r>
              <a:rPr lang="fr-FR" sz="2400" dirty="0">
                <a:solidFill>
                  <a:srgbClr val="004B84"/>
                </a:solidFill>
                <a:latin typeface="Calibri"/>
                <a:cs typeface="Calibri"/>
                <a:sym typeface="Calibri"/>
              </a:rPr>
              <a:t> </a:t>
            </a:r>
            <a:r>
              <a:rPr lang="fr-FR" sz="2400" dirty="0" err="1">
                <a:solidFill>
                  <a:srgbClr val="004B84"/>
                </a:solidFill>
                <a:latin typeface="Calibri"/>
                <a:cs typeface="Calibri"/>
                <a:sym typeface="Calibri"/>
              </a:rPr>
              <a:t>problems</a:t>
            </a:r>
            <a:r>
              <a:rPr lang="fr-FR" sz="2400" dirty="0">
                <a:solidFill>
                  <a:srgbClr val="004B84"/>
                </a:solidFill>
                <a:latin typeface="Calibri"/>
                <a:cs typeface="Calibri"/>
                <a:sym typeface="Calibri"/>
              </a:rPr>
              <a:t>, </a:t>
            </a:r>
            <a:r>
              <a:rPr lang="fr-FR" sz="2400" dirty="0" err="1">
                <a:solidFill>
                  <a:srgbClr val="004B84"/>
                </a:solidFill>
                <a:latin typeface="Calibri"/>
                <a:cs typeface="Calibri"/>
                <a:sym typeface="Calibri"/>
              </a:rPr>
              <a:t>such</a:t>
            </a:r>
            <a:r>
              <a:rPr lang="fr-FR" sz="2400" dirty="0">
                <a:solidFill>
                  <a:srgbClr val="004B84"/>
                </a:solidFill>
                <a:latin typeface="Calibri"/>
                <a:cs typeface="Calibri"/>
                <a:sym typeface="Calibri"/>
              </a:rPr>
              <a:t> as </a:t>
            </a:r>
            <a:r>
              <a:rPr lang="fr-FR" sz="2400" dirty="0" err="1">
                <a:solidFill>
                  <a:srgbClr val="004B84"/>
                </a:solidFill>
                <a:latin typeface="Calibri"/>
                <a:cs typeface="Calibri"/>
                <a:sym typeface="Calibri"/>
              </a:rPr>
              <a:t>anxiety</a:t>
            </a:r>
            <a:r>
              <a:rPr lang="fr-FR" sz="2400" dirty="0">
                <a:solidFill>
                  <a:srgbClr val="004B84"/>
                </a:solidFill>
                <a:latin typeface="Calibri"/>
                <a:cs typeface="Calibri"/>
                <a:sym typeface="Calibri"/>
              </a:rPr>
              <a:t>, </a:t>
            </a:r>
            <a:r>
              <a:rPr lang="fr-FR" sz="2400" dirty="0" err="1">
                <a:solidFill>
                  <a:srgbClr val="004B84"/>
                </a:solidFill>
                <a:latin typeface="Calibri"/>
                <a:cs typeface="Calibri"/>
                <a:sym typeface="Calibri"/>
              </a:rPr>
              <a:t>depression</a:t>
            </a:r>
            <a:r>
              <a:rPr lang="fr-FR" sz="2400" dirty="0">
                <a:solidFill>
                  <a:srgbClr val="004B84"/>
                </a:solidFill>
                <a:latin typeface="Calibri"/>
                <a:cs typeface="Calibri"/>
                <a:sym typeface="Calibri"/>
              </a:rPr>
              <a:t>, and ADHD in adolescence </a:t>
            </a:r>
            <a:r>
              <a:rPr lang="fr-FR" sz="2400" baseline="30000" dirty="0">
                <a:solidFill>
                  <a:srgbClr val="004B84"/>
                </a:solidFill>
                <a:latin typeface="Calibri"/>
                <a:cs typeface="Calibri"/>
                <a:sym typeface="Calibri"/>
              </a:rPr>
              <a:t>(3)</a:t>
            </a:r>
          </a:p>
          <a:p>
            <a:pPr marL="342900" lvl="0" indent="-342900">
              <a:lnSpc>
                <a:spcPct val="107000"/>
              </a:lnSpc>
              <a:buFont typeface="+mj-lt"/>
              <a:buAutoNum type="arabicPeriod"/>
            </a:pPr>
            <a:r>
              <a:rPr lang="en-US" sz="1400" dirty="0">
                <a:effectLst/>
                <a:latin typeface="Calibri" panose="020F0502020204030204" pitchFamily="34" charset="0"/>
                <a:ea typeface="Calibri" panose="020F0502020204030204" pitchFamily="34" charset="0"/>
                <a:cs typeface="Times New Roman" panose="02020603050405020304" pitchFamily="18" charset="0"/>
              </a:rPr>
              <a:t>American Psychiatric Association (APA) DSM-V) 5th ed 2013.</a:t>
            </a:r>
            <a:endParaRPr lang="fr-FR"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s-ES" sz="1400" dirty="0" err="1">
                <a:effectLst/>
                <a:latin typeface="Calibri" panose="020F0502020204030204" pitchFamily="34" charset="0"/>
                <a:ea typeface="Calibri" panose="020F0502020204030204" pitchFamily="34" charset="0"/>
                <a:cs typeface="Times New Roman" panose="02020603050405020304" pitchFamily="18" charset="0"/>
              </a:rPr>
              <a:t>Martins</a:t>
            </a:r>
            <a:r>
              <a:rPr lang="es-ES" sz="1400" dirty="0">
                <a:effectLst/>
                <a:latin typeface="Calibri" panose="020F0502020204030204" pitchFamily="34" charset="0"/>
                <a:ea typeface="Calibri" panose="020F0502020204030204" pitchFamily="34" charset="0"/>
                <a:cs typeface="Times New Roman" panose="02020603050405020304" pitchFamily="18" charset="0"/>
              </a:rPr>
              <a:t> R et al </a:t>
            </a:r>
            <a:r>
              <a:rPr lang="en-US" sz="1400" dirty="0">
                <a:effectLst/>
                <a:latin typeface="Calibri" panose="020F0502020204030204" pitchFamily="34" charset="0"/>
                <a:ea typeface="Calibri" panose="020F0502020204030204" pitchFamily="34" charset="0"/>
                <a:cs typeface="Times New Roman" panose="02020603050405020304" pitchFamily="18" charset="0"/>
              </a:rPr>
              <a:t>Sleep disturbance in children with attention-deficit hyperactivity disorder Sleep Sci. 2019 </a:t>
            </a:r>
          </a:p>
          <a:p>
            <a:pPr marL="342900" lvl="0" indent="-342900">
              <a:lnSpc>
                <a:spcPct val="107000"/>
              </a:lnSpc>
              <a:buFont typeface="+mj-lt"/>
              <a:buAutoNum type="arabicPeriod"/>
            </a:pPr>
            <a:r>
              <a:rPr lang="en-US" sz="1400" dirty="0">
                <a:effectLst/>
                <a:latin typeface="Calibri" panose="020F0502020204030204" pitchFamily="34" charset="0"/>
                <a:ea typeface="Calibri" panose="020F0502020204030204" pitchFamily="34" charset="0"/>
                <a:cs typeface="Times New Roman" panose="02020603050405020304" pitchFamily="18" charset="0"/>
              </a:rPr>
              <a:t>Lam, L.T. AND Lam, M.K. Sleep Disorders in Early Childhood and the Development of Mental Health Problems in Adolescents: Int. J. Environ. Res. Public Health 2021</a:t>
            </a:r>
            <a:endParaRPr lang="fr-FR"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Bef>
                <a:spcPts val="0"/>
              </a:spcBef>
              <a:buClr>
                <a:srgbClr val="004B84"/>
              </a:buClr>
              <a:buSzPct val="100000"/>
            </a:pPr>
            <a:endParaRPr sz="2400" baseline="30000" dirty="0">
              <a:solidFill>
                <a:srgbClr val="004B84"/>
              </a:solidFill>
              <a:latin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115"/>
        <p:cNvGrpSpPr/>
        <p:nvPr/>
      </p:nvGrpSpPr>
      <p:grpSpPr>
        <a:xfrm>
          <a:off x="0" y="0"/>
          <a:ext cx="0" cy="0"/>
          <a:chOff x="0" y="0"/>
          <a:chExt cx="0" cy="0"/>
        </a:xfrm>
      </p:grpSpPr>
      <p:pic>
        <p:nvPicPr>
          <p:cNvPr id="3" name="Image 2">
            <a:extLst>
              <a:ext uri="{FF2B5EF4-FFF2-40B4-BE49-F238E27FC236}">
                <a16:creationId xmlns:a16="http://schemas.microsoft.com/office/drawing/2014/main" id="{0D9CFBEC-54FC-E08A-13EC-DA26803F188A}"/>
              </a:ext>
            </a:extLst>
          </p:cNvPr>
          <p:cNvPicPr>
            <a:picLocks noChangeAspect="1"/>
          </p:cNvPicPr>
          <p:nvPr/>
        </p:nvPicPr>
        <p:blipFill>
          <a:blip r:embed="rId3"/>
          <a:stretch>
            <a:fillRect/>
          </a:stretch>
        </p:blipFill>
        <p:spPr>
          <a:xfrm>
            <a:off x="0" y="0"/>
            <a:ext cx="12192000" cy="6858000"/>
          </a:xfrm>
          <a:prstGeom prst="rect">
            <a:avLst/>
          </a:prstGeom>
        </p:spPr>
      </p:pic>
      <p:sp>
        <p:nvSpPr>
          <p:cNvPr id="2" name="Google Shape;148;p19">
            <a:extLst>
              <a:ext uri="{FF2B5EF4-FFF2-40B4-BE49-F238E27FC236}">
                <a16:creationId xmlns:a16="http://schemas.microsoft.com/office/drawing/2014/main" id="{2139EBAF-F365-F2A4-A743-445F26CAF36C}"/>
              </a:ext>
            </a:extLst>
          </p:cNvPr>
          <p:cNvSpPr/>
          <p:nvPr/>
        </p:nvSpPr>
        <p:spPr>
          <a:xfrm rot="10800000" flipH="1">
            <a:off x="0" y="7556"/>
            <a:ext cx="12192003" cy="1368444"/>
          </a:xfrm>
          <a:prstGeom prst="rect">
            <a:avLst/>
          </a:prstGeom>
          <a:gradFill flip="none" rotWithShape="1">
            <a:gsLst>
              <a:gs pos="33000">
                <a:srgbClr val="BCE7D3"/>
              </a:gs>
              <a:gs pos="58000">
                <a:srgbClr val="D3FAE7"/>
              </a:gs>
            </a:gsLst>
            <a:lin ang="0" scaled="1"/>
            <a:tileRect/>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4" name="Google Shape;151;p19">
            <a:extLst>
              <a:ext uri="{FF2B5EF4-FFF2-40B4-BE49-F238E27FC236}">
                <a16:creationId xmlns:a16="http://schemas.microsoft.com/office/drawing/2014/main" id="{8585E914-28E0-A440-4E69-CBAF01355F31}"/>
              </a:ext>
            </a:extLst>
          </p:cNvPr>
          <p:cNvSpPr txBox="1">
            <a:spLocks/>
          </p:cNvSpPr>
          <p:nvPr/>
        </p:nvSpPr>
        <p:spPr>
          <a:xfrm>
            <a:off x="663556" y="174943"/>
            <a:ext cx="9895951" cy="1033669"/>
          </a:xfrm>
          <a:prstGeom prst="rect">
            <a:avLst/>
          </a:prstGeom>
          <a:noFill/>
          <a:ln>
            <a:noFill/>
          </a:ln>
        </p:spPr>
        <p:txBody>
          <a:bodyPr spcFirstLastPara="1" vert="horz" wrap="square" lIns="91425" tIns="45700" rIns="91425" bIns="45700" rtlCol="0" anchor="ctr"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buClr>
                <a:srgbClr val="FFFFFF"/>
              </a:buClr>
              <a:buSzPts val="4000"/>
              <a:buFont typeface="Calibri"/>
              <a:buNone/>
            </a:pPr>
            <a:r>
              <a:rPr lang="en-US" b="1" dirty="0">
                <a:solidFill>
                  <a:srgbClr val="004B84"/>
                </a:solidFill>
              </a:rPr>
              <a:t>Importance of the sleep disorders diagnosis</a:t>
            </a:r>
            <a:endParaRPr lang="fr-FR" b="1" dirty="0">
              <a:solidFill>
                <a:srgbClr val="004B84"/>
              </a:solidFill>
            </a:endParaRPr>
          </a:p>
        </p:txBody>
      </p:sp>
      <p:sp>
        <p:nvSpPr>
          <p:cNvPr id="117" name="Google Shape;117;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0" lvl="0" indent="0" algn="ctr" rtl="0">
              <a:lnSpc>
                <a:spcPct val="200000"/>
              </a:lnSpc>
              <a:spcBef>
                <a:spcPts val="0"/>
              </a:spcBef>
              <a:spcAft>
                <a:spcPts val="0"/>
              </a:spcAft>
              <a:buClr>
                <a:srgbClr val="084886"/>
              </a:buClr>
              <a:buSzPts val="2800"/>
              <a:buNone/>
            </a:pPr>
            <a:r>
              <a:rPr lang="fr-FR" b="1" dirty="0">
                <a:solidFill>
                  <a:srgbClr val="002060"/>
                </a:solidFill>
                <a:sym typeface="Wingdings" panose="05000000000000000000" pitchFamily="2" charset="2"/>
              </a:rPr>
              <a:t>I</a:t>
            </a:r>
            <a:r>
              <a:rPr lang="fr-FR" b="1" dirty="0">
                <a:solidFill>
                  <a:srgbClr val="002060"/>
                </a:solidFill>
              </a:rPr>
              <a:t>t </a:t>
            </a:r>
            <a:r>
              <a:rPr lang="fr-FR" b="1" dirty="0" err="1">
                <a:solidFill>
                  <a:srgbClr val="002060"/>
                </a:solidFill>
              </a:rPr>
              <a:t>seems</a:t>
            </a:r>
            <a:r>
              <a:rPr lang="fr-FR" b="1" dirty="0">
                <a:solidFill>
                  <a:srgbClr val="002060"/>
                </a:solidFill>
              </a:rPr>
              <a:t> important to </a:t>
            </a:r>
            <a:r>
              <a:rPr lang="fr-FR" b="1" dirty="0" err="1">
                <a:solidFill>
                  <a:srgbClr val="002060"/>
                </a:solidFill>
              </a:rPr>
              <a:t>detect</a:t>
            </a:r>
            <a:r>
              <a:rPr lang="fr-FR" b="1" dirty="0">
                <a:solidFill>
                  <a:srgbClr val="002060"/>
                </a:solidFill>
              </a:rPr>
              <a:t> possible </a:t>
            </a:r>
            <a:r>
              <a:rPr lang="fr-FR" b="1" dirty="0" err="1">
                <a:solidFill>
                  <a:srgbClr val="002060"/>
                </a:solidFill>
              </a:rPr>
              <a:t>sleep</a:t>
            </a:r>
            <a:r>
              <a:rPr lang="fr-FR" b="1" dirty="0">
                <a:solidFill>
                  <a:srgbClr val="002060"/>
                </a:solidFill>
              </a:rPr>
              <a:t> </a:t>
            </a:r>
            <a:r>
              <a:rPr lang="fr-FR" b="1" dirty="0" err="1">
                <a:solidFill>
                  <a:srgbClr val="002060"/>
                </a:solidFill>
              </a:rPr>
              <a:t>problems</a:t>
            </a:r>
            <a:r>
              <a:rPr lang="fr-FR" b="1" dirty="0">
                <a:solidFill>
                  <a:srgbClr val="002060"/>
                </a:solidFill>
              </a:rPr>
              <a:t> in </a:t>
            </a:r>
            <a:r>
              <a:rPr lang="fr-FR" b="1" dirty="0" err="1">
                <a:solidFill>
                  <a:srgbClr val="002060"/>
                </a:solidFill>
              </a:rPr>
              <a:t>children</a:t>
            </a:r>
            <a:r>
              <a:rPr lang="fr-FR" b="1" dirty="0">
                <a:solidFill>
                  <a:srgbClr val="002060"/>
                </a:solidFill>
              </a:rPr>
              <a:t> as </a:t>
            </a:r>
            <a:r>
              <a:rPr lang="fr-FR" b="1" dirty="0" err="1">
                <a:solidFill>
                  <a:srgbClr val="002060"/>
                </a:solidFill>
              </a:rPr>
              <a:t>early</a:t>
            </a:r>
            <a:r>
              <a:rPr lang="fr-FR" b="1" dirty="0">
                <a:solidFill>
                  <a:srgbClr val="002060"/>
                </a:solidFill>
              </a:rPr>
              <a:t> as possible for maximum </a:t>
            </a:r>
            <a:r>
              <a:rPr lang="fr-FR" b="1" dirty="0" err="1">
                <a:solidFill>
                  <a:srgbClr val="002060"/>
                </a:solidFill>
              </a:rPr>
              <a:t>effectiveness</a:t>
            </a:r>
            <a:r>
              <a:rPr lang="fr-FR" b="1" dirty="0">
                <a:solidFill>
                  <a:srgbClr val="002060"/>
                </a:solidFill>
              </a:rPr>
              <a:t> and  </a:t>
            </a:r>
            <a:r>
              <a:rPr lang="fr-FR" b="1" dirty="0" err="1">
                <a:solidFill>
                  <a:srgbClr val="002060"/>
                </a:solidFill>
              </a:rPr>
              <a:t>early</a:t>
            </a:r>
            <a:r>
              <a:rPr lang="fr-FR" b="1" dirty="0">
                <a:solidFill>
                  <a:srgbClr val="002060"/>
                </a:solidFill>
              </a:rPr>
              <a:t> </a:t>
            </a:r>
            <a:r>
              <a:rPr lang="fr-FR" b="1" dirty="0" err="1">
                <a:solidFill>
                  <a:srgbClr val="002060"/>
                </a:solidFill>
              </a:rPr>
              <a:t>prevention</a:t>
            </a:r>
            <a:r>
              <a:rPr lang="fr-FR" b="1" dirty="0">
                <a:solidFill>
                  <a:srgbClr val="002060"/>
                </a:solidFill>
              </a:rPr>
              <a:t> of complications </a:t>
            </a:r>
            <a:r>
              <a:rPr lang="fr-FR" b="1" dirty="0" err="1">
                <a:solidFill>
                  <a:srgbClr val="002060"/>
                </a:solidFill>
              </a:rPr>
              <a:t>with</a:t>
            </a:r>
            <a:r>
              <a:rPr lang="fr-FR" b="1" dirty="0">
                <a:solidFill>
                  <a:srgbClr val="002060"/>
                </a:solidFill>
              </a:rPr>
              <a:t> </a:t>
            </a:r>
            <a:r>
              <a:rPr lang="fr-FR" b="1" dirty="0" err="1">
                <a:solidFill>
                  <a:srgbClr val="002060"/>
                </a:solidFill>
              </a:rPr>
              <a:t>adequate</a:t>
            </a:r>
            <a:r>
              <a:rPr lang="fr-FR" b="1" dirty="0">
                <a:solidFill>
                  <a:srgbClr val="002060"/>
                </a:solidFill>
              </a:rPr>
              <a:t> </a:t>
            </a:r>
            <a:r>
              <a:rPr lang="fr-FR" b="1" dirty="0" err="1">
                <a:solidFill>
                  <a:srgbClr val="002060"/>
                </a:solidFill>
              </a:rPr>
              <a:t>treatments</a:t>
            </a:r>
            <a:r>
              <a:rPr lang="fr-FR" b="1" dirty="0">
                <a:solidFill>
                  <a:srgbClr val="002060"/>
                </a:solidFill>
              </a:rPr>
              <a:t> </a:t>
            </a:r>
            <a:endParaRPr b="1" dirty="0">
              <a:solidFill>
                <a:srgbClr val="002060"/>
              </a:solidFill>
            </a:endParaRPr>
          </a:p>
          <a:p>
            <a:pPr marL="0" lvl="0" indent="0" algn="just" rtl="0">
              <a:lnSpc>
                <a:spcPct val="150000"/>
              </a:lnSpc>
              <a:spcBef>
                <a:spcPts val="0"/>
              </a:spcBef>
              <a:spcAft>
                <a:spcPts val="0"/>
              </a:spcAft>
              <a:buClr>
                <a:schemeClr val="dk1"/>
              </a:buClr>
              <a:buSzPts val="2800"/>
              <a:buNone/>
            </a:pPr>
            <a:endParaRPr dirty="0">
              <a:solidFill>
                <a:srgbClr val="084886"/>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122"/>
        <p:cNvGrpSpPr/>
        <p:nvPr/>
      </p:nvGrpSpPr>
      <p:grpSpPr>
        <a:xfrm>
          <a:off x="0" y="0"/>
          <a:ext cx="0" cy="0"/>
          <a:chOff x="0" y="0"/>
          <a:chExt cx="0" cy="0"/>
        </a:xfrm>
      </p:grpSpPr>
      <p:sp>
        <p:nvSpPr>
          <p:cNvPr id="2" name="Rectangle 1">
            <a:extLst>
              <a:ext uri="{FF2B5EF4-FFF2-40B4-BE49-F238E27FC236}">
                <a16:creationId xmlns:a16="http://schemas.microsoft.com/office/drawing/2014/main" id="{719E57BC-13B6-F7B8-B6BA-FB3248EF8B73}"/>
              </a:ext>
            </a:extLst>
          </p:cNvPr>
          <p:cNvSpPr/>
          <p:nvPr/>
        </p:nvSpPr>
        <p:spPr>
          <a:xfrm>
            <a:off x="-67214" y="1112750"/>
            <a:ext cx="12364528" cy="7126486"/>
          </a:xfrm>
          <a:prstGeom prst="rect">
            <a:avLst/>
          </a:prstGeom>
          <a:blipFill>
            <a:blip r:embed="rId3">
              <a:alphaModFix amt="31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Google Shape;148;p19">
            <a:extLst>
              <a:ext uri="{FF2B5EF4-FFF2-40B4-BE49-F238E27FC236}">
                <a16:creationId xmlns:a16="http://schemas.microsoft.com/office/drawing/2014/main" id="{1AB0B54C-6D21-C550-06C6-6B6664FB4FAD}"/>
              </a:ext>
            </a:extLst>
          </p:cNvPr>
          <p:cNvSpPr/>
          <p:nvPr/>
        </p:nvSpPr>
        <p:spPr>
          <a:xfrm rot="10800000" flipH="1">
            <a:off x="0" y="7556"/>
            <a:ext cx="12192003" cy="1368444"/>
          </a:xfrm>
          <a:prstGeom prst="rect">
            <a:avLst/>
          </a:prstGeom>
          <a:gradFill flip="none" rotWithShape="1">
            <a:gsLst>
              <a:gs pos="33000">
                <a:srgbClr val="BCE7D3"/>
              </a:gs>
              <a:gs pos="58000">
                <a:srgbClr val="D3FAE7"/>
              </a:gs>
            </a:gsLst>
            <a:lin ang="0" scaled="1"/>
            <a:tileRect/>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6" name="Google Shape;151;p19">
            <a:extLst>
              <a:ext uri="{FF2B5EF4-FFF2-40B4-BE49-F238E27FC236}">
                <a16:creationId xmlns:a16="http://schemas.microsoft.com/office/drawing/2014/main" id="{2ACB8970-132F-4106-E5AC-A44BCC9A2163}"/>
              </a:ext>
            </a:extLst>
          </p:cNvPr>
          <p:cNvSpPr txBox="1">
            <a:spLocks/>
          </p:cNvSpPr>
          <p:nvPr/>
        </p:nvSpPr>
        <p:spPr>
          <a:xfrm>
            <a:off x="663556" y="174943"/>
            <a:ext cx="9895951" cy="1033669"/>
          </a:xfrm>
          <a:prstGeom prst="rect">
            <a:avLst/>
          </a:prstGeom>
          <a:noFill/>
          <a:ln>
            <a:noFill/>
          </a:ln>
        </p:spPr>
        <p:txBody>
          <a:bodyPr spcFirstLastPara="1" vert="horz" wrap="square" lIns="91425" tIns="45700" rIns="91425" bIns="45700" rtlCol="0" anchor="ctr"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buClr>
                <a:srgbClr val="FFFFFF"/>
              </a:buClr>
              <a:buSzPts val="4000"/>
              <a:buFont typeface="Calibri"/>
              <a:buNone/>
            </a:pPr>
            <a:r>
              <a:rPr lang="en-US" b="1" dirty="0">
                <a:solidFill>
                  <a:srgbClr val="004B84"/>
                </a:solidFill>
              </a:rPr>
              <a:t>Interest of home Polysomnography (H-PSG)</a:t>
            </a:r>
            <a:endParaRPr lang="fr-FR" b="1" dirty="0">
              <a:solidFill>
                <a:srgbClr val="004B84"/>
              </a:solidFill>
            </a:endParaRPr>
          </a:p>
        </p:txBody>
      </p:sp>
      <p:sp>
        <p:nvSpPr>
          <p:cNvPr id="129" name="Google Shape;129;p17"/>
          <p:cNvSpPr txBox="1">
            <a:spLocks noGrp="1"/>
          </p:cNvSpPr>
          <p:nvPr>
            <p:ph type="body" idx="1"/>
          </p:nvPr>
        </p:nvSpPr>
        <p:spPr>
          <a:xfrm>
            <a:off x="304800" y="1885279"/>
            <a:ext cx="11620500" cy="3683358"/>
          </a:xfrm>
          <a:prstGeom prst="rect">
            <a:avLst/>
          </a:prstGeom>
          <a:noFill/>
          <a:ln>
            <a:noFill/>
          </a:ln>
        </p:spPr>
        <p:txBody>
          <a:bodyPr spcFirstLastPara="1" wrap="square" lIns="91425" tIns="45700" rIns="91425" bIns="45700" anchor="ctr" anchorCtr="0">
            <a:normAutofit/>
          </a:bodyPr>
          <a:lstStyle/>
          <a:p>
            <a:pPr lvl="0">
              <a:lnSpc>
                <a:spcPct val="150000"/>
              </a:lnSpc>
              <a:spcBef>
                <a:spcPts val="0"/>
              </a:spcBef>
              <a:spcAft>
                <a:spcPts val="0"/>
              </a:spcAft>
              <a:buClr>
                <a:schemeClr val="accent1"/>
              </a:buClr>
              <a:buSzPct val="100000"/>
            </a:pPr>
            <a:r>
              <a:rPr lang="fr-FR" sz="2200" b="1" dirty="0">
                <a:solidFill>
                  <a:srgbClr val="002060"/>
                </a:solidFill>
                <a:latin typeface="Calibri"/>
                <a:cs typeface="Calibri"/>
              </a:rPr>
              <a:t>PSG in the </a:t>
            </a:r>
            <a:r>
              <a:rPr lang="fr-FR" sz="2200" b="1" dirty="0" err="1">
                <a:solidFill>
                  <a:srgbClr val="002060"/>
                </a:solidFill>
                <a:latin typeface="Calibri"/>
                <a:cs typeface="Calibri"/>
              </a:rPr>
              <a:t>laboratory</a:t>
            </a:r>
            <a:r>
              <a:rPr lang="fr-FR" sz="2200" b="1" dirty="0">
                <a:solidFill>
                  <a:srgbClr val="002060"/>
                </a:solidFill>
                <a:latin typeface="Calibri"/>
                <a:cs typeface="Calibri"/>
              </a:rPr>
              <a:t> </a:t>
            </a:r>
            <a:r>
              <a:rPr lang="fr-FR" sz="2200" b="1" dirty="0" err="1">
                <a:solidFill>
                  <a:srgbClr val="002060"/>
                </a:solidFill>
                <a:latin typeface="Calibri"/>
                <a:cs typeface="Calibri"/>
              </a:rPr>
              <a:t>represents</a:t>
            </a:r>
            <a:r>
              <a:rPr lang="fr-FR" sz="2200" b="1" dirty="0">
                <a:solidFill>
                  <a:srgbClr val="002060"/>
                </a:solidFill>
                <a:latin typeface="Calibri"/>
                <a:cs typeface="Calibri"/>
              </a:rPr>
              <a:t> the gold standard but </a:t>
            </a:r>
            <a:r>
              <a:rPr lang="fr-FR" sz="2200" b="1" dirty="0" err="1">
                <a:solidFill>
                  <a:srgbClr val="002060"/>
                </a:solidFill>
                <a:latin typeface="Calibri"/>
                <a:cs typeface="Calibri"/>
              </a:rPr>
              <a:t>is</a:t>
            </a:r>
            <a:r>
              <a:rPr lang="fr-FR" sz="2200" b="1" dirty="0">
                <a:solidFill>
                  <a:srgbClr val="002060"/>
                </a:solidFill>
                <a:latin typeface="Calibri"/>
                <a:cs typeface="Calibri"/>
              </a:rPr>
              <a:t> </a:t>
            </a:r>
            <a:r>
              <a:rPr lang="fr-FR" sz="2200" b="1" dirty="0" err="1">
                <a:solidFill>
                  <a:srgbClr val="002060"/>
                </a:solidFill>
                <a:latin typeface="Calibri"/>
                <a:cs typeface="Calibri"/>
              </a:rPr>
              <a:t>cumbersome</a:t>
            </a:r>
            <a:r>
              <a:rPr lang="fr-FR" sz="2200" b="1" dirty="0">
                <a:solidFill>
                  <a:srgbClr val="002060"/>
                </a:solidFill>
                <a:latin typeface="Calibri"/>
                <a:cs typeface="Calibri"/>
              </a:rPr>
              <a:t>, have long </a:t>
            </a:r>
            <a:r>
              <a:rPr lang="fr-FR" sz="2200" b="1" dirty="0" err="1">
                <a:solidFill>
                  <a:srgbClr val="002060"/>
                </a:solidFill>
                <a:latin typeface="Calibri"/>
                <a:cs typeface="Calibri"/>
              </a:rPr>
              <a:t>waiting</a:t>
            </a:r>
            <a:r>
              <a:rPr lang="fr-FR" sz="2200" b="1" dirty="0">
                <a:solidFill>
                  <a:srgbClr val="002060"/>
                </a:solidFill>
                <a:latin typeface="Calibri"/>
                <a:cs typeface="Calibri"/>
              </a:rPr>
              <a:t> </a:t>
            </a:r>
            <a:r>
              <a:rPr lang="fr-FR" sz="2200" b="1" dirty="0" err="1">
                <a:solidFill>
                  <a:srgbClr val="002060"/>
                </a:solidFill>
                <a:latin typeface="Calibri"/>
                <a:cs typeface="Calibri"/>
              </a:rPr>
              <a:t>list</a:t>
            </a:r>
            <a:r>
              <a:rPr lang="fr-FR" sz="2200" b="1" dirty="0">
                <a:solidFill>
                  <a:srgbClr val="002060"/>
                </a:solidFill>
                <a:latin typeface="Calibri"/>
                <a:cs typeface="Calibri"/>
              </a:rPr>
              <a:t> and </a:t>
            </a:r>
            <a:r>
              <a:rPr lang="fr-FR" sz="2200" b="1" dirty="0" err="1">
                <a:solidFill>
                  <a:srgbClr val="002060"/>
                </a:solidFill>
                <a:latin typeface="Calibri"/>
                <a:cs typeface="Calibri"/>
              </a:rPr>
              <a:t>represents</a:t>
            </a:r>
            <a:r>
              <a:rPr lang="fr-FR" sz="2200" b="1" dirty="0">
                <a:solidFill>
                  <a:srgbClr val="002060"/>
                </a:solidFill>
                <a:latin typeface="Calibri"/>
                <a:cs typeface="Calibri"/>
              </a:rPr>
              <a:t> an  </a:t>
            </a:r>
            <a:r>
              <a:rPr lang="fr-FR" sz="2200" b="1" dirty="0" err="1">
                <a:solidFill>
                  <a:srgbClr val="002060"/>
                </a:solidFill>
                <a:latin typeface="Calibri"/>
                <a:cs typeface="Calibri"/>
              </a:rPr>
              <a:t>unfamiliar</a:t>
            </a:r>
            <a:r>
              <a:rPr lang="fr-FR" sz="2200" b="1" dirty="0">
                <a:solidFill>
                  <a:srgbClr val="002060"/>
                </a:solidFill>
                <a:latin typeface="Calibri"/>
                <a:cs typeface="Calibri"/>
              </a:rPr>
              <a:t> </a:t>
            </a:r>
            <a:r>
              <a:rPr lang="fr-FR" sz="2200" b="1" dirty="0" err="1">
                <a:solidFill>
                  <a:srgbClr val="002060"/>
                </a:solidFill>
                <a:latin typeface="Calibri"/>
                <a:cs typeface="Calibri"/>
              </a:rPr>
              <a:t>environment</a:t>
            </a:r>
            <a:endParaRPr sz="2200" b="1" baseline="30000" dirty="0">
              <a:solidFill>
                <a:srgbClr val="002060"/>
              </a:solidFill>
              <a:latin typeface="Calibri"/>
              <a:cs typeface="Calibri"/>
            </a:endParaRPr>
          </a:p>
          <a:p>
            <a:pPr lvl="0">
              <a:lnSpc>
                <a:spcPct val="150000"/>
              </a:lnSpc>
              <a:spcBef>
                <a:spcPts val="0"/>
              </a:spcBef>
              <a:spcAft>
                <a:spcPts val="0"/>
              </a:spcAft>
              <a:buClr>
                <a:schemeClr val="accent1"/>
              </a:buClr>
              <a:buSzPct val="100000"/>
            </a:pPr>
            <a:r>
              <a:rPr lang="fr-FR" sz="2200" b="1" dirty="0" err="1">
                <a:solidFill>
                  <a:srgbClr val="002060"/>
                </a:solidFill>
                <a:latin typeface="Calibri"/>
                <a:cs typeface="Calibri"/>
              </a:rPr>
              <a:t>Several</a:t>
            </a:r>
            <a:r>
              <a:rPr lang="fr-FR" sz="2200" b="1" dirty="0">
                <a:solidFill>
                  <a:srgbClr val="002060"/>
                </a:solidFill>
                <a:latin typeface="Calibri"/>
                <a:cs typeface="Calibri"/>
              </a:rPr>
              <a:t> </a:t>
            </a:r>
            <a:r>
              <a:rPr lang="fr-FR" sz="2200" b="1" dirty="0" err="1">
                <a:solidFill>
                  <a:srgbClr val="002060"/>
                </a:solidFill>
                <a:latin typeface="Calibri"/>
                <a:cs typeface="Calibri"/>
              </a:rPr>
              <a:t>studies</a:t>
            </a:r>
            <a:r>
              <a:rPr lang="fr-FR" sz="2200" b="1" dirty="0">
                <a:solidFill>
                  <a:srgbClr val="002060"/>
                </a:solidFill>
                <a:latin typeface="Calibri"/>
                <a:cs typeface="Calibri"/>
              </a:rPr>
              <a:t> </a:t>
            </a:r>
            <a:r>
              <a:rPr lang="fr-FR" sz="2200" b="1" dirty="0" err="1">
                <a:solidFill>
                  <a:srgbClr val="002060"/>
                </a:solidFill>
                <a:latin typeface="Calibri"/>
                <a:cs typeface="Calibri"/>
              </a:rPr>
              <a:t>shown</a:t>
            </a:r>
            <a:r>
              <a:rPr lang="fr-FR" sz="2200" b="1" dirty="0">
                <a:solidFill>
                  <a:srgbClr val="002060"/>
                </a:solidFill>
                <a:latin typeface="Calibri"/>
                <a:cs typeface="Calibri"/>
              </a:rPr>
              <a:t> </a:t>
            </a:r>
            <a:r>
              <a:rPr lang="fr-FR" sz="2200" b="1" dirty="0" err="1">
                <a:solidFill>
                  <a:srgbClr val="002060"/>
                </a:solidFill>
                <a:latin typeface="Calibri"/>
                <a:cs typeface="Calibri"/>
              </a:rPr>
              <a:t>that</a:t>
            </a:r>
            <a:r>
              <a:rPr lang="fr-FR" sz="2200" b="1" dirty="0">
                <a:solidFill>
                  <a:srgbClr val="002060"/>
                </a:solidFill>
                <a:latin typeface="Calibri"/>
                <a:cs typeface="Calibri"/>
              </a:rPr>
              <a:t> H-PSG </a:t>
            </a:r>
            <a:r>
              <a:rPr lang="fr-FR" sz="2200" b="1" dirty="0" err="1">
                <a:solidFill>
                  <a:srgbClr val="002060"/>
                </a:solidFill>
                <a:latin typeface="Calibri"/>
                <a:cs typeface="Calibri"/>
              </a:rPr>
              <a:t>is</a:t>
            </a:r>
            <a:r>
              <a:rPr lang="fr-FR" sz="2200" b="1" dirty="0">
                <a:solidFill>
                  <a:srgbClr val="002060"/>
                </a:solidFill>
                <a:latin typeface="Calibri"/>
                <a:cs typeface="Calibri"/>
              </a:rPr>
              <a:t> an alternative </a:t>
            </a:r>
            <a:r>
              <a:rPr lang="fr-FR" sz="2200" b="1" dirty="0" err="1">
                <a:solidFill>
                  <a:srgbClr val="002060"/>
                </a:solidFill>
                <a:latin typeface="Calibri"/>
                <a:cs typeface="Calibri"/>
              </a:rPr>
              <a:t>strategy</a:t>
            </a:r>
            <a:r>
              <a:rPr lang="fr-FR" sz="2200" b="1" dirty="0">
                <a:solidFill>
                  <a:srgbClr val="002060"/>
                </a:solidFill>
                <a:latin typeface="Calibri"/>
                <a:cs typeface="Calibri"/>
              </a:rPr>
              <a:t> for </a:t>
            </a:r>
            <a:r>
              <a:rPr lang="fr-FR" sz="2200" b="1" dirty="0" err="1">
                <a:solidFill>
                  <a:srgbClr val="002060"/>
                </a:solidFill>
                <a:latin typeface="Calibri"/>
                <a:cs typeface="Calibri"/>
              </a:rPr>
              <a:t>children</a:t>
            </a:r>
            <a:r>
              <a:rPr lang="fr-FR" sz="2200" b="1" dirty="0">
                <a:solidFill>
                  <a:srgbClr val="002060"/>
                </a:solidFill>
                <a:latin typeface="Calibri"/>
                <a:cs typeface="Calibri"/>
              </a:rPr>
              <a:t> </a:t>
            </a:r>
            <a:r>
              <a:rPr lang="fr-FR" sz="2200" b="1" dirty="0" err="1">
                <a:solidFill>
                  <a:srgbClr val="002060"/>
                </a:solidFill>
                <a:latin typeface="Calibri"/>
                <a:cs typeface="Calibri"/>
              </a:rPr>
              <a:t>with</a:t>
            </a:r>
            <a:r>
              <a:rPr lang="fr-FR" sz="2200" b="1" dirty="0">
                <a:solidFill>
                  <a:srgbClr val="002060"/>
                </a:solidFill>
                <a:latin typeface="Calibri"/>
                <a:cs typeface="Calibri"/>
              </a:rPr>
              <a:t> </a:t>
            </a:r>
            <a:r>
              <a:rPr lang="fr-FR" sz="2200" b="1" dirty="0" err="1">
                <a:solidFill>
                  <a:srgbClr val="002060"/>
                </a:solidFill>
                <a:latin typeface="Calibri"/>
                <a:cs typeface="Calibri"/>
              </a:rPr>
              <a:t>satisfactory</a:t>
            </a:r>
            <a:r>
              <a:rPr lang="fr-FR" sz="2200" b="1" dirty="0">
                <a:solidFill>
                  <a:srgbClr val="002060"/>
                </a:solidFill>
                <a:latin typeface="Calibri"/>
                <a:cs typeface="Calibri"/>
              </a:rPr>
              <a:t> data </a:t>
            </a:r>
            <a:r>
              <a:rPr lang="fr-FR" sz="2200" b="1" dirty="0" err="1">
                <a:solidFill>
                  <a:srgbClr val="002060"/>
                </a:solidFill>
                <a:latin typeface="Calibri"/>
                <a:cs typeface="Calibri"/>
              </a:rPr>
              <a:t>from</a:t>
            </a:r>
            <a:r>
              <a:rPr lang="fr-FR" sz="2200" b="1" dirty="0">
                <a:solidFill>
                  <a:srgbClr val="002060"/>
                </a:solidFill>
                <a:latin typeface="Calibri"/>
                <a:cs typeface="Calibri"/>
              </a:rPr>
              <a:t> 81%  - 97% </a:t>
            </a:r>
            <a:r>
              <a:rPr lang="fr-FR" sz="2200" b="1" baseline="30000" dirty="0">
                <a:solidFill>
                  <a:srgbClr val="002060"/>
                </a:solidFill>
                <a:latin typeface="Calibri"/>
                <a:cs typeface="Calibri"/>
              </a:rPr>
              <a:t>(1 – 4) </a:t>
            </a:r>
            <a:endParaRPr sz="2200" b="1" baseline="30000" dirty="0">
              <a:solidFill>
                <a:srgbClr val="002060"/>
              </a:solidFill>
              <a:latin typeface="Calibri"/>
              <a:cs typeface="Calibri"/>
            </a:endParaRPr>
          </a:p>
          <a:p>
            <a:pPr lvl="0">
              <a:lnSpc>
                <a:spcPct val="150000"/>
              </a:lnSpc>
              <a:spcBef>
                <a:spcPts val="0"/>
              </a:spcBef>
              <a:spcAft>
                <a:spcPts val="0"/>
              </a:spcAft>
              <a:buClr>
                <a:schemeClr val="accent1"/>
              </a:buClr>
              <a:buSzPct val="100000"/>
            </a:pPr>
            <a:r>
              <a:rPr lang="fr-FR" sz="2200" b="1" dirty="0" err="1">
                <a:solidFill>
                  <a:srgbClr val="002060"/>
                </a:solidFill>
                <a:latin typeface="Calibri"/>
                <a:cs typeface="Calibri"/>
              </a:rPr>
              <a:t>Children</a:t>
            </a:r>
            <a:r>
              <a:rPr lang="fr-FR" sz="2200" b="1" dirty="0">
                <a:solidFill>
                  <a:srgbClr val="002060"/>
                </a:solidFill>
                <a:latin typeface="Calibri"/>
                <a:cs typeface="Calibri"/>
              </a:rPr>
              <a:t> </a:t>
            </a:r>
            <a:r>
              <a:rPr lang="fr-FR" sz="2200" b="1" dirty="0" err="1">
                <a:solidFill>
                  <a:srgbClr val="002060"/>
                </a:solidFill>
                <a:latin typeface="Calibri"/>
                <a:cs typeface="Calibri"/>
              </a:rPr>
              <a:t>sleep</a:t>
            </a:r>
            <a:r>
              <a:rPr lang="fr-FR" sz="2200" b="1" dirty="0">
                <a:solidFill>
                  <a:srgbClr val="002060"/>
                </a:solidFill>
                <a:latin typeface="Calibri"/>
                <a:cs typeface="Calibri"/>
              </a:rPr>
              <a:t> longer at home and </a:t>
            </a:r>
            <a:r>
              <a:rPr lang="fr-FR" sz="2200" b="1" dirty="0" err="1">
                <a:solidFill>
                  <a:srgbClr val="002060"/>
                </a:solidFill>
                <a:latin typeface="Calibri"/>
                <a:cs typeface="Calibri"/>
              </a:rPr>
              <a:t>with</a:t>
            </a:r>
            <a:r>
              <a:rPr lang="fr-FR" sz="2200" b="1" dirty="0">
                <a:solidFill>
                  <a:srgbClr val="002060"/>
                </a:solidFill>
                <a:latin typeface="Calibri"/>
                <a:cs typeface="Calibri"/>
              </a:rPr>
              <a:t> out first night </a:t>
            </a:r>
            <a:r>
              <a:rPr lang="fr-FR" sz="2200" b="1" dirty="0" err="1">
                <a:solidFill>
                  <a:srgbClr val="002060"/>
                </a:solidFill>
                <a:latin typeface="Calibri"/>
                <a:cs typeface="Calibri"/>
              </a:rPr>
              <a:t>effect</a:t>
            </a:r>
            <a:r>
              <a:rPr lang="fr-FR" sz="2200" b="1" dirty="0">
                <a:solidFill>
                  <a:srgbClr val="002060"/>
                </a:solidFill>
                <a:latin typeface="Calibri"/>
                <a:cs typeface="Calibri"/>
              </a:rPr>
              <a:t> </a:t>
            </a:r>
            <a:r>
              <a:rPr lang="fr-FR" sz="2200" b="1" baseline="30000" dirty="0">
                <a:solidFill>
                  <a:srgbClr val="002060"/>
                </a:solidFill>
                <a:latin typeface="Calibri"/>
                <a:cs typeface="Calibri"/>
              </a:rPr>
              <a:t>(2, 5)</a:t>
            </a:r>
            <a:endParaRPr sz="2200" b="1" baseline="30000" dirty="0">
              <a:solidFill>
                <a:srgbClr val="002060"/>
              </a:solidFill>
              <a:latin typeface="Calibri"/>
              <a:cs typeface="Calibri"/>
            </a:endParaRPr>
          </a:p>
        </p:txBody>
      </p:sp>
      <p:sp>
        <p:nvSpPr>
          <p:cNvPr id="130" name="Google Shape;130;p17"/>
          <p:cNvSpPr txBox="1"/>
          <p:nvPr/>
        </p:nvSpPr>
        <p:spPr>
          <a:xfrm>
            <a:off x="304801" y="5735328"/>
            <a:ext cx="11488994"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Clr>
                <a:schemeClr val="dk2"/>
              </a:buClr>
              <a:buSzPts val="1400"/>
              <a:buFont typeface="Calibri"/>
              <a:buNone/>
            </a:pPr>
            <a:r>
              <a:rPr lang="fr-FR" sz="1400" i="1" dirty="0">
                <a:solidFill>
                  <a:schemeClr val="dk2"/>
                </a:solidFill>
                <a:latin typeface="Calibri"/>
                <a:ea typeface="Calibri"/>
                <a:cs typeface="Calibri"/>
                <a:sym typeface="Calibri"/>
              </a:rPr>
              <a:t>1. Godwin </a:t>
            </a:r>
            <a:r>
              <a:rPr lang="fr-FR" sz="1400" i="1" dirty="0" err="1">
                <a:solidFill>
                  <a:schemeClr val="dk2"/>
                </a:solidFill>
                <a:latin typeface="Calibri"/>
                <a:ea typeface="Calibri"/>
                <a:cs typeface="Calibri"/>
                <a:sym typeface="Calibri"/>
              </a:rPr>
              <a:t>tuCASA</a:t>
            </a:r>
            <a:r>
              <a:rPr lang="fr-FR" sz="1400" i="1" dirty="0">
                <a:solidFill>
                  <a:schemeClr val="dk2"/>
                </a:solidFill>
                <a:latin typeface="Calibri"/>
                <a:ea typeface="Calibri"/>
                <a:cs typeface="Calibri"/>
                <a:sym typeface="Calibri"/>
              </a:rPr>
              <a:t> </a:t>
            </a:r>
            <a:r>
              <a:rPr lang="fr-FR" sz="1400" i="1" dirty="0" err="1">
                <a:solidFill>
                  <a:schemeClr val="dk2"/>
                </a:solidFill>
                <a:latin typeface="Calibri"/>
                <a:ea typeface="Calibri"/>
                <a:cs typeface="Calibri"/>
                <a:sym typeface="Calibri"/>
              </a:rPr>
              <a:t>sleep</a:t>
            </a:r>
            <a:r>
              <a:rPr lang="fr-FR" sz="1400" i="1" dirty="0">
                <a:solidFill>
                  <a:schemeClr val="dk2"/>
                </a:solidFill>
                <a:latin typeface="Calibri"/>
                <a:ea typeface="Calibri"/>
                <a:cs typeface="Calibri"/>
                <a:sym typeface="Calibri"/>
              </a:rPr>
              <a:t> 2011        2, Marcus CL et al. JCSM 2014            3. Ioan I et al. JCSM 2020     4. Russo K et al. </a:t>
            </a:r>
            <a:r>
              <a:rPr lang="fr-FR" sz="1400" i="1" dirty="0" err="1">
                <a:solidFill>
                  <a:schemeClr val="dk2"/>
                </a:solidFill>
                <a:latin typeface="Calibri"/>
                <a:ea typeface="Calibri"/>
                <a:cs typeface="Calibri"/>
                <a:sym typeface="Calibri"/>
              </a:rPr>
              <a:t>Sleep</a:t>
            </a:r>
            <a:r>
              <a:rPr lang="fr-FR" sz="1400" i="1" dirty="0">
                <a:solidFill>
                  <a:schemeClr val="dk2"/>
                </a:solidFill>
                <a:latin typeface="Calibri"/>
                <a:ea typeface="Calibri"/>
                <a:cs typeface="Calibri"/>
                <a:sym typeface="Calibri"/>
              </a:rPr>
              <a:t> Med 2021</a:t>
            </a:r>
            <a:endParaRPr dirty="0"/>
          </a:p>
          <a:p>
            <a:pPr marL="0" marR="0" lvl="0" indent="0" algn="l" rtl="0">
              <a:spcBef>
                <a:spcPts val="0"/>
              </a:spcBef>
              <a:spcAft>
                <a:spcPts val="0"/>
              </a:spcAft>
              <a:buClr>
                <a:schemeClr val="lt1"/>
              </a:buClr>
              <a:buSzPts val="4000"/>
              <a:buFont typeface="Calibri"/>
              <a:buNone/>
            </a:pPr>
            <a:r>
              <a:rPr lang="fr-FR" sz="1400" i="1" dirty="0">
                <a:solidFill>
                  <a:schemeClr val="dk2"/>
                </a:solidFill>
                <a:latin typeface="Calibri"/>
                <a:ea typeface="Calibri"/>
                <a:cs typeface="Calibri"/>
                <a:sym typeface="Calibri"/>
              </a:rPr>
              <a:t>5. Pedersen MJ et al. </a:t>
            </a:r>
            <a:r>
              <a:rPr lang="fr-FR" sz="1400" i="1" dirty="0" err="1">
                <a:solidFill>
                  <a:schemeClr val="dk2"/>
                </a:solidFill>
                <a:latin typeface="Calibri"/>
                <a:ea typeface="Calibri"/>
                <a:cs typeface="Calibri"/>
                <a:sym typeface="Calibri"/>
              </a:rPr>
              <a:t>Sleep</a:t>
            </a:r>
            <a:r>
              <a:rPr lang="fr-FR" sz="1400" i="1" dirty="0">
                <a:solidFill>
                  <a:schemeClr val="dk2"/>
                </a:solidFill>
                <a:latin typeface="Calibri"/>
                <a:ea typeface="Calibri"/>
                <a:cs typeface="Calibri"/>
                <a:sym typeface="Calibri"/>
              </a:rPr>
              <a:t> Med, sous presse</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135"/>
        <p:cNvGrpSpPr/>
        <p:nvPr/>
      </p:nvGrpSpPr>
      <p:grpSpPr>
        <a:xfrm>
          <a:off x="0" y="0"/>
          <a:ext cx="0" cy="0"/>
          <a:chOff x="0" y="0"/>
          <a:chExt cx="0" cy="0"/>
        </a:xfrm>
      </p:grpSpPr>
      <p:sp>
        <p:nvSpPr>
          <p:cNvPr id="5" name="Rectangle 4">
            <a:extLst>
              <a:ext uri="{FF2B5EF4-FFF2-40B4-BE49-F238E27FC236}">
                <a16:creationId xmlns:a16="http://schemas.microsoft.com/office/drawing/2014/main" id="{676E113F-C760-23D0-0098-CE56EA867178}"/>
              </a:ext>
            </a:extLst>
          </p:cNvPr>
          <p:cNvSpPr/>
          <p:nvPr/>
        </p:nvSpPr>
        <p:spPr>
          <a:xfrm>
            <a:off x="-67214" y="1112750"/>
            <a:ext cx="12364528" cy="7126486"/>
          </a:xfrm>
          <a:prstGeom prst="rect">
            <a:avLst/>
          </a:prstGeom>
          <a:blipFill>
            <a:blip r:embed="rId3">
              <a:alphaModFix amt="31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Google Shape;148;p19">
            <a:extLst>
              <a:ext uri="{FF2B5EF4-FFF2-40B4-BE49-F238E27FC236}">
                <a16:creationId xmlns:a16="http://schemas.microsoft.com/office/drawing/2014/main" id="{34832A6D-22E4-5D6A-F851-C2A8A6881CBC}"/>
              </a:ext>
            </a:extLst>
          </p:cNvPr>
          <p:cNvSpPr/>
          <p:nvPr/>
        </p:nvSpPr>
        <p:spPr>
          <a:xfrm rot="10800000" flipH="1">
            <a:off x="0" y="7556"/>
            <a:ext cx="12192003" cy="1368444"/>
          </a:xfrm>
          <a:prstGeom prst="rect">
            <a:avLst/>
          </a:prstGeom>
          <a:gradFill flip="none" rotWithShape="1">
            <a:gsLst>
              <a:gs pos="33000">
                <a:srgbClr val="BCE7D3"/>
              </a:gs>
              <a:gs pos="58000">
                <a:srgbClr val="D3FAE7"/>
              </a:gs>
            </a:gsLst>
            <a:lin ang="0" scaled="1"/>
            <a:tileRect/>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3" name="Google Shape;151;p19">
            <a:extLst>
              <a:ext uri="{FF2B5EF4-FFF2-40B4-BE49-F238E27FC236}">
                <a16:creationId xmlns:a16="http://schemas.microsoft.com/office/drawing/2014/main" id="{758CA218-D926-5FCE-AC18-DBEA0AC5F6E4}"/>
              </a:ext>
            </a:extLst>
          </p:cNvPr>
          <p:cNvSpPr txBox="1">
            <a:spLocks/>
          </p:cNvSpPr>
          <p:nvPr/>
        </p:nvSpPr>
        <p:spPr>
          <a:xfrm>
            <a:off x="282556" y="174943"/>
            <a:ext cx="11236344" cy="1033669"/>
          </a:xfrm>
          <a:prstGeom prst="rect">
            <a:avLst/>
          </a:prstGeom>
          <a:noFill/>
          <a:ln>
            <a:noFill/>
          </a:ln>
        </p:spPr>
        <p:txBody>
          <a:bodyPr spcFirstLastPara="1" vert="horz" wrap="square" lIns="91425" tIns="45700" rIns="91425" bIns="45700" rtlCol="0" anchor="ctr" anchorCtr="0">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buClr>
                <a:srgbClr val="FFFFFF"/>
              </a:buClr>
              <a:buSzPts val="4000"/>
              <a:buFont typeface="Calibri"/>
              <a:buNone/>
            </a:pPr>
            <a:r>
              <a:rPr lang="en-US" b="1" dirty="0">
                <a:solidFill>
                  <a:srgbClr val="004B84"/>
                </a:solidFill>
              </a:rPr>
              <a:t>Parent’s and Children seems well satisfied with H-PSG</a:t>
            </a:r>
            <a:endParaRPr lang="fr-FR" b="1" dirty="0">
              <a:solidFill>
                <a:srgbClr val="004B84"/>
              </a:solidFill>
            </a:endParaRPr>
          </a:p>
        </p:txBody>
      </p:sp>
      <p:sp>
        <p:nvSpPr>
          <p:cNvPr id="139" name="Google Shape;139;p18"/>
          <p:cNvSpPr txBox="1"/>
          <p:nvPr/>
        </p:nvSpPr>
        <p:spPr>
          <a:xfrm>
            <a:off x="643123" y="6076335"/>
            <a:ext cx="6554090" cy="1053582"/>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None/>
            </a:pPr>
            <a:r>
              <a:rPr lang="fr-FR" sz="2200">
                <a:solidFill>
                  <a:schemeClr val="dk1"/>
                </a:solidFill>
                <a:latin typeface="Calibri"/>
                <a:ea typeface="Calibri"/>
                <a:cs typeface="Calibri"/>
                <a:sym typeface="Calibri"/>
              </a:rPr>
              <a:t>*PLMs if Clinically indicated</a:t>
            </a:r>
            <a:endParaRPr/>
          </a:p>
        </p:txBody>
      </p:sp>
      <p:graphicFrame>
        <p:nvGraphicFramePr>
          <p:cNvPr id="140" name="Google Shape;140;p18"/>
          <p:cNvGraphicFramePr/>
          <p:nvPr>
            <p:extLst>
              <p:ext uri="{D42A27DB-BD31-4B8C-83A1-F6EECF244321}">
                <p14:modId xmlns:p14="http://schemas.microsoft.com/office/powerpoint/2010/main" val="1139251634"/>
              </p:ext>
            </p:extLst>
          </p:nvPr>
        </p:nvGraphicFramePr>
        <p:xfrm>
          <a:off x="160325" y="2280356"/>
          <a:ext cx="11909450" cy="3327075"/>
        </p:xfrm>
        <a:graphic>
          <a:graphicData uri="http://schemas.openxmlformats.org/drawingml/2006/table">
            <a:tbl>
              <a:tblPr firstRow="1" bandRow="1">
                <a:tableStyleId>{3B4B98B0-60AC-42C2-AFA5-B58CD77FA1E5}</a:tableStyleId>
              </a:tblPr>
              <a:tblGrid>
                <a:gridCol w="2187575">
                  <a:extLst>
                    <a:ext uri="{9D8B030D-6E8A-4147-A177-3AD203B41FA5}">
                      <a16:colId xmlns:a16="http://schemas.microsoft.com/office/drawing/2014/main" val="20000"/>
                    </a:ext>
                  </a:extLst>
                </a:gridCol>
                <a:gridCol w="1970200">
                  <a:extLst>
                    <a:ext uri="{9D8B030D-6E8A-4147-A177-3AD203B41FA5}">
                      <a16:colId xmlns:a16="http://schemas.microsoft.com/office/drawing/2014/main" val="20001"/>
                    </a:ext>
                  </a:extLst>
                </a:gridCol>
                <a:gridCol w="773000">
                  <a:extLst>
                    <a:ext uri="{9D8B030D-6E8A-4147-A177-3AD203B41FA5}">
                      <a16:colId xmlns:a16="http://schemas.microsoft.com/office/drawing/2014/main" val="20002"/>
                    </a:ext>
                  </a:extLst>
                </a:gridCol>
                <a:gridCol w="1385750">
                  <a:extLst>
                    <a:ext uri="{9D8B030D-6E8A-4147-A177-3AD203B41FA5}">
                      <a16:colId xmlns:a16="http://schemas.microsoft.com/office/drawing/2014/main" val="20003"/>
                    </a:ext>
                  </a:extLst>
                </a:gridCol>
                <a:gridCol w="1998475">
                  <a:extLst>
                    <a:ext uri="{9D8B030D-6E8A-4147-A177-3AD203B41FA5}">
                      <a16:colId xmlns:a16="http://schemas.microsoft.com/office/drawing/2014/main" val="20004"/>
                    </a:ext>
                  </a:extLst>
                </a:gridCol>
                <a:gridCol w="2092750">
                  <a:extLst>
                    <a:ext uri="{9D8B030D-6E8A-4147-A177-3AD203B41FA5}">
                      <a16:colId xmlns:a16="http://schemas.microsoft.com/office/drawing/2014/main" val="20005"/>
                    </a:ext>
                  </a:extLst>
                </a:gridCol>
                <a:gridCol w="1501700">
                  <a:extLst>
                    <a:ext uri="{9D8B030D-6E8A-4147-A177-3AD203B41FA5}">
                      <a16:colId xmlns:a16="http://schemas.microsoft.com/office/drawing/2014/main" val="20006"/>
                    </a:ext>
                  </a:extLst>
                </a:gridCol>
              </a:tblGrid>
              <a:tr h="607400">
                <a:tc>
                  <a:txBody>
                    <a:bodyPr/>
                    <a:lstStyle/>
                    <a:p>
                      <a:pPr marL="0" marR="0" lvl="0" indent="0" algn="ctr" rtl="0">
                        <a:spcBef>
                          <a:spcPts val="0"/>
                        </a:spcBef>
                        <a:spcAft>
                          <a:spcPts val="0"/>
                        </a:spcAft>
                        <a:buNone/>
                      </a:pPr>
                      <a:r>
                        <a:rPr lang="fr-FR" sz="2000" b="1" u="none" strike="noStrike" cap="none" dirty="0" err="1">
                          <a:solidFill>
                            <a:schemeClr val="tx1"/>
                          </a:solidFill>
                          <a:sym typeface="Calibri"/>
                        </a:rPr>
                        <a:t>Author</a:t>
                      </a:r>
                      <a:endParaRPr b="1" dirty="0">
                        <a:solidFill>
                          <a:schemeClr val="tx1"/>
                        </a:solidFill>
                      </a:endParaRPr>
                    </a:p>
                  </a:txBody>
                  <a:tcPr marL="166825" marR="13375" marT="128325" marB="128325" anchor="ctr"/>
                </a:tc>
                <a:tc>
                  <a:txBody>
                    <a:bodyPr/>
                    <a:lstStyle/>
                    <a:p>
                      <a:pPr marL="0" marR="0" lvl="0" indent="0" algn="ctr" rtl="0">
                        <a:spcBef>
                          <a:spcPts val="0"/>
                        </a:spcBef>
                        <a:spcAft>
                          <a:spcPts val="0"/>
                        </a:spcAft>
                        <a:buNone/>
                      </a:pPr>
                      <a:r>
                        <a:rPr lang="fr-FR" sz="2000" b="1" u="none" strike="noStrike" cap="none" dirty="0">
                          <a:solidFill>
                            <a:schemeClr val="tx1"/>
                          </a:solidFill>
                          <a:sym typeface="Calibri"/>
                        </a:rPr>
                        <a:t>Journal</a:t>
                      </a:r>
                      <a:endParaRPr b="1" dirty="0">
                        <a:solidFill>
                          <a:schemeClr val="tx1"/>
                        </a:solidFill>
                      </a:endParaRPr>
                    </a:p>
                  </a:txBody>
                  <a:tcPr marL="166825" marR="13375" marT="128325" marB="128325" anchor="ctr"/>
                </a:tc>
                <a:tc>
                  <a:txBody>
                    <a:bodyPr/>
                    <a:lstStyle/>
                    <a:p>
                      <a:pPr marL="0" marR="0" lvl="0" indent="0" algn="ctr" rtl="0">
                        <a:spcBef>
                          <a:spcPts val="0"/>
                        </a:spcBef>
                        <a:spcAft>
                          <a:spcPts val="0"/>
                        </a:spcAft>
                        <a:buNone/>
                      </a:pPr>
                      <a:r>
                        <a:rPr lang="fr-FR" sz="2000" b="1" u="none" strike="noStrike" cap="none">
                          <a:solidFill>
                            <a:schemeClr val="tx1"/>
                          </a:solidFill>
                          <a:sym typeface="Calibri"/>
                        </a:rPr>
                        <a:t>N°</a:t>
                      </a:r>
                      <a:endParaRPr b="1">
                        <a:solidFill>
                          <a:schemeClr val="tx1"/>
                        </a:solidFill>
                      </a:endParaRPr>
                    </a:p>
                  </a:txBody>
                  <a:tcPr marL="166825" marR="13375" marT="128325" marB="128325" anchor="ctr"/>
                </a:tc>
                <a:tc>
                  <a:txBody>
                    <a:bodyPr/>
                    <a:lstStyle/>
                    <a:p>
                      <a:pPr marL="0" marR="0" lvl="0" indent="0" algn="ctr" rtl="0">
                        <a:spcBef>
                          <a:spcPts val="0"/>
                        </a:spcBef>
                        <a:spcAft>
                          <a:spcPts val="0"/>
                        </a:spcAft>
                        <a:buNone/>
                      </a:pPr>
                      <a:r>
                        <a:rPr lang="fr-FR" sz="2000" b="1" u="none" strike="noStrike" cap="none">
                          <a:solidFill>
                            <a:schemeClr val="tx1"/>
                          </a:solidFill>
                          <a:sym typeface="Calibri"/>
                        </a:rPr>
                        <a:t>ages</a:t>
                      </a:r>
                      <a:endParaRPr b="1">
                        <a:solidFill>
                          <a:schemeClr val="tx1"/>
                        </a:solidFill>
                      </a:endParaRPr>
                    </a:p>
                  </a:txBody>
                  <a:tcPr marL="166825" marR="13375" marT="128325" marB="128325" anchor="ctr"/>
                </a:tc>
                <a:tc>
                  <a:txBody>
                    <a:bodyPr/>
                    <a:lstStyle/>
                    <a:p>
                      <a:pPr marL="0" marR="0" lvl="0" indent="0" algn="ctr" rtl="0">
                        <a:spcBef>
                          <a:spcPts val="0"/>
                        </a:spcBef>
                        <a:spcAft>
                          <a:spcPts val="0"/>
                        </a:spcAft>
                        <a:buNone/>
                      </a:pPr>
                      <a:r>
                        <a:rPr lang="fr-FR" sz="2000" b="1" u="none" strike="noStrike" cap="none" dirty="0">
                          <a:solidFill>
                            <a:schemeClr val="tx1"/>
                          </a:solidFill>
                          <a:sym typeface="Calibri"/>
                        </a:rPr>
                        <a:t>Indication</a:t>
                      </a:r>
                      <a:endParaRPr b="1" dirty="0">
                        <a:solidFill>
                          <a:schemeClr val="tx1"/>
                        </a:solidFill>
                      </a:endParaRPr>
                    </a:p>
                  </a:txBody>
                  <a:tcPr marL="166825" marR="13375" marT="128325" marB="128325" anchor="ctr"/>
                </a:tc>
                <a:tc>
                  <a:txBody>
                    <a:bodyPr/>
                    <a:lstStyle/>
                    <a:p>
                      <a:pPr marL="0" marR="0" lvl="0" indent="0" algn="ctr" rtl="0">
                        <a:spcBef>
                          <a:spcPts val="0"/>
                        </a:spcBef>
                        <a:spcAft>
                          <a:spcPts val="0"/>
                        </a:spcAft>
                        <a:buNone/>
                      </a:pPr>
                      <a:r>
                        <a:rPr lang="fr-FR" sz="2000" b="1" u="none" strike="noStrike" cap="none" dirty="0" err="1">
                          <a:solidFill>
                            <a:schemeClr val="tx1"/>
                          </a:solidFill>
                          <a:sym typeface="Calibri"/>
                        </a:rPr>
                        <a:t>Installed</a:t>
                      </a:r>
                      <a:endParaRPr b="1" dirty="0">
                        <a:solidFill>
                          <a:schemeClr val="tx1"/>
                        </a:solidFill>
                      </a:endParaRPr>
                    </a:p>
                  </a:txBody>
                  <a:tcPr marL="166825" marR="13375" marT="128325" marB="128325" anchor="ctr"/>
                </a:tc>
                <a:tc>
                  <a:txBody>
                    <a:bodyPr/>
                    <a:lstStyle/>
                    <a:p>
                      <a:pPr marL="0" marR="0" lvl="0" indent="0" algn="ctr" rtl="0">
                        <a:spcBef>
                          <a:spcPts val="0"/>
                        </a:spcBef>
                        <a:spcAft>
                          <a:spcPts val="0"/>
                        </a:spcAft>
                        <a:buNone/>
                      </a:pPr>
                      <a:r>
                        <a:rPr lang="fr-FR" sz="2000" b="1" u="none" strike="noStrike" cap="none" dirty="0" err="1">
                          <a:solidFill>
                            <a:schemeClr val="tx1"/>
                          </a:solidFill>
                          <a:sym typeface="Calibri"/>
                        </a:rPr>
                        <a:t>Satisfactory</a:t>
                      </a:r>
                      <a:r>
                        <a:rPr lang="fr-FR" sz="2000" b="1" u="none" strike="noStrike" cap="none" dirty="0">
                          <a:solidFill>
                            <a:schemeClr val="tx1"/>
                          </a:solidFill>
                          <a:sym typeface="Calibri"/>
                        </a:rPr>
                        <a:t> </a:t>
                      </a:r>
                      <a:r>
                        <a:rPr lang="fr-FR" sz="2000" b="1" u="none" strike="noStrike" cap="none" dirty="0" err="1">
                          <a:solidFill>
                            <a:schemeClr val="tx1"/>
                          </a:solidFill>
                          <a:sym typeface="Calibri"/>
                        </a:rPr>
                        <a:t>PSG’s</a:t>
                      </a:r>
                      <a:endParaRPr b="1" dirty="0">
                        <a:solidFill>
                          <a:schemeClr val="tx1"/>
                        </a:solidFill>
                      </a:endParaRPr>
                    </a:p>
                  </a:txBody>
                  <a:tcPr marL="166825" marR="13375" marT="128325" marB="128325" anchor="ctr"/>
                </a:tc>
                <a:extLst>
                  <a:ext uri="{0D108BD9-81ED-4DB2-BD59-A6C34878D82A}">
                    <a16:rowId xmlns:a16="http://schemas.microsoft.com/office/drawing/2014/main" val="10000"/>
                  </a:ext>
                </a:extLst>
              </a:tr>
              <a:tr h="607400">
                <a:tc>
                  <a:txBody>
                    <a:bodyPr/>
                    <a:lstStyle/>
                    <a:p>
                      <a:pPr marL="72000" marR="0" lvl="0" indent="0" algn="l" rtl="0">
                        <a:spcBef>
                          <a:spcPts val="0"/>
                        </a:spcBef>
                        <a:spcAft>
                          <a:spcPts val="0"/>
                        </a:spcAft>
                        <a:buNone/>
                      </a:pPr>
                      <a:r>
                        <a:rPr lang="fr-FR" sz="2000" b="0" u="none" strike="noStrike" cap="none">
                          <a:solidFill>
                            <a:schemeClr val="dk1"/>
                          </a:solidFill>
                          <a:sym typeface="Calibri"/>
                        </a:rPr>
                        <a:t>Goodwin and col</a:t>
                      </a:r>
                      <a:endParaRPr/>
                    </a:p>
                  </a:txBody>
                  <a:tcPr marL="166825" marR="13375" marT="128325" marB="128325" anchor="b"/>
                </a:tc>
                <a:tc>
                  <a:txBody>
                    <a:bodyPr/>
                    <a:lstStyle/>
                    <a:p>
                      <a:pPr marL="0" marR="0" lvl="0" indent="0" algn="ctr" rtl="0">
                        <a:spcBef>
                          <a:spcPts val="0"/>
                        </a:spcBef>
                        <a:spcAft>
                          <a:spcPts val="0"/>
                        </a:spcAft>
                        <a:buNone/>
                      </a:pPr>
                      <a:r>
                        <a:rPr lang="fr-FR" sz="2000" b="0" u="none" strike="noStrike" cap="none">
                          <a:solidFill>
                            <a:schemeClr val="dk1"/>
                          </a:solidFill>
                          <a:sym typeface="Calibri"/>
                        </a:rPr>
                        <a:t>Sleep 2011</a:t>
                      </a:r>
                      <a:endParaRPr/>
                    </a:p>
                  </a:txBody>
                  <a:tcPr marL="166825" marR="13375" marT="128325" marB="128325" anchor="b"/>
                </a:tc>
                <a:tc>
                  <a:txBody>
                    <a:bodyPr/>
                    <a:lstStyle/>
                    <a:p>
                      <a:pPr marL="0" marR="0" lvl="0" indent="0" algn="ctr" rtl="0">
                        <a:spcBef>
                          <a:spcPts val="0"/>
                        </a:spcBef>
                        <a:spcAft>
                          <a:spcPts val="0"/>
                        </a:spcAft>
                        <a:buNone/>
                      </a:pPr>
                      <a:r>
                        <a:rPr lang="fr-FR" sz="2000" b="0" u="none" strike="noStrike" cap="none" dirty="0">
                          <a:solidFill>
                            <a:schemeClr val="dk1"/>
                          </a:solidFill>
                          <a:sym typeface="Calibri"/>
                        </a:rPr>
                        <a:t>157</a:t>
                      </a:r>
                      <a:endParaRPr dirty="0"/>
                    </a:p>
                  </a:txBody>
                  <a:tcPr marL="166825" marR="13375" marT="128325" marB="128325" anchor="b"/>
                </a:tc>
                <a:tc>
                  <a:txBody>
                    <a:bodyPr/>
                    <a:lstStyle/>
                    <a:p>
                      <a:pPr marL="0" marR="0" lvl="0" indent="0" algn="ctr" rtl="0">
                        <a:spcBef>
                          <a:spcPts val="0"/>
                        </a:spcBef>
                        <a:spcAft>
                          <a:spcPts val="0"/>
                        </a:spcAft>
                        <a:buNone/>
                      </a:pPr>
                      <a:r>
                        <a:rPr lang="fr-FR" sz="2000" b="0" u="none" strike="noStrike" cap="none" dirty="0">
                          <a:solidFill>
                            <a:schemeClr val="dk1"/>
                          </a:solidFill>
                          <a:sym typeface="Calibri"/>
                        </a:rPr>
                        <a:t>5 - 12 y</a:t>
                      </a:r>
                      <a:endParaRPr dirty="0"/>
                    </a:p>
                  </a:txBody>
                  <a:tcPr marL="166825" marR="13375" marT="128325" marB="128325" anchor="b"/>
                </a:tc>
                <a:tc>
                  <a:txBody>
                    <a:bodyPr/>
                    <a:lstStyle/>
                    <a:p>
                      <a:pPr marL="0" marR="0" lvl="0" indent="0" algn="ctr" rtl="0">
                        <a:spcBef>
                          <a:spcPts val="0"/>
                        </a:spcBef>
                        <a:spcAft>
                          <a:spcPts val="0"/>
                        </a:spcAft>
                        <a:buNone/>
                      </a:pPr>
                      <a:r>
                        <a:rPr lang="fr-FR" sz="2000" b="0" u="none" strike="noStrike" cap="none">
                          <a:solidFill>
                            <a:schemeClr val="dk1"/>
                          </a:solidFill>
                          <a:sym typeface="Calibri"/>
                        </a:rPr>
                        <a:t>OSA</a:t>
                      </a:r>
                      <a:endParaRPr/>
                    </a:p>
                  </a:txBody>
                  <a:tcPr marL="166825" marR="13375" marT="128325" marB="128325" anchor="b"/>
                </a:tc>
                <a:tc>
                  <a:txBody>
                    <a:bodyPr/>
                    <a:lstStyle/>
                    <a:p>
                      <a:pPr marL="0" marR="0" lvl="0" indent="0" algn="ctr" rtl="0">
                        <a:spcBef>
                          <a:spcPts val="0"/>
                        </a:spcBef>
                        <a:spcAft>
                          <a:spcPts val="0"/>
                        </a:spcAft>
                        <a:buNone/>
                      </a:pPr>
                      <a:r>
                        <a:rPr lang="fr-FR" sz="2000" b="0" u="none" strike="noStrike" cap="none">
                          <a:solidFill>
                            <a:schemeClr val="dk1"/>
                          </a:solidFill>
                          <a:sym typeface="Calibri"/>
                        </a:rPr>
                        <a:t>Children’s home</a:t>
                      </a:r>
                      <a:endParaRPr/>
                    </a:p>
                  </a:txBody>
                  <a:tcPr marL="166825" marR="13375" marT="128325" marB="128325" anchor="b"/>
                </a:tc>
                <a:tc>
                  <a:txBody>
                    <a:bodyPr/>
                    <a:lstStyle/>
                    <a:p>
                      <a:pPr marL="0" marR="0" lvl="0" indent="0" algn="ctr" rtl="0">
                        <a:spcBef>
                          <a:spcPts val="0"/>
                        </a:spcBef>
                        <a:spcAft>
                          <a:spcPts val="0"/>
                        </a:spcAft>
                        <a:buNone/>
                      </a:pPr>
                      <a:r>
                        <a:rPr lang="fr-FR" sz="2000" b="0" u="none" strike="noStrike" cap="none">
                          <a:solidFill>
                            <a:schemeClr val="dk1"/>
                          </a:solidFill>
                          <a:sym typeface="Calibri"/>
                        </a:rPr>
                        <a:t>97%</a:t>
                      </a:r>
                      <a:endParaRPr/>
                    </a:p>
                  </a:txBody>
                  <a:tcPr marL="166825" marR="13375" marT="128325" marB="128325" anchor="b"/>
                </a:tc>
                <a:extLst>
                  <a:ext uri="{0D108BD9-81ED-4DB2-BD59-A6C34878D82A}">
                    <a16:rowId xmlns:a16="http://schemas.microsoft.com/office/drawing/2014/main" val="10001"/>
                  </a:ext>
                </a:extLst>
              </a:tr>
              <a:tr h="607400">
                <a:tc>
                  <a:txBody>
                    <a:bodyPr/>
                    <a:lstStyle/>
                    <a:p>
                      <a:pPr marL="72000" marR="0" lvl="0" indent="0" algn="l" rtl="0">
                        <a:spcBef>
                          <a:spcPts val="0"/>
                        </a:spcBef>
                        <a:spcAft>
                          <a:spcPts val="0"/>
                        </a:spcAft>
                        <a:buNone/>
                      </a:pPr>
                      <a:r>
                        <a:rPr lang="fr-FR" sz="2000" b="0" u="none" strike="noStrike" cap="none">
                          <a:solidFill>
                            <a:schemeClr val="dk1"/>
                          </a:solidFill>
                          <a:sym typeface="Calibri"/>
                        </a:rPr>
                        <a:t>Marcus C  and col</a:t>
                      </a:r>
                      <a:endParaRPr/>
                    </a:p>
                  </a:txBody>
                  <a:tcPr marL="166825" marR="13375" marT="128325" marB="128325" anchor="b"/>
                </a:tc>
                <a:tc>
                  <a:txBody>
                    <a:bodyPr/>
                    <a:lstStyle/>
                    <a:p>
                      <a:pPr marL="0" marR="0" lvl="0" indent="0" algn="ctr" rtl="0">
                        <a:spcBef>
                          <a:spcPts val="0"/>
                        </a:spcBef>
                        <a:spcAft>
                          <a:spcPts val="0"/>
                        </a:spcAft>
                        <a:buNone/>
                      </a:pPr>
                      <a:r>
                        <a:rPr lang="fr-FR" sz="2000" b="0" u="none" strike="noStrike" cap="none">
                          <a:solidFill>
                            <a:schemeClr val="dk1"/>
                          </a:solidFill>
                          <a:sym typeface="Calibri"/>
                        </a:rPr>
                        <a:t>JCSM 2014</a:t>
                      </a:r>
                      <a:endParaRPr/>
                    </a:p>
                  </a:txBody>
                  <a:tcPr marL="166825" marR="13375" marT="128325" marB="128325" anchor="b"/>
                </a:tc>
                <a:tc>
                  <a:txBody>
                    <a:bodyPr/>
                    <a:lstStyle/>
                    <a:p>
                      <a:pPr marL="0" marR="0" lvl="0" indent="0" algn="ctr" defTabSz="914400" rtl="0" eaLnBrk="1" latinLnBrk="0" hangingPunct="1">
                        <a:spcBef>
                          <a:spcPts val="0"/>
                        </a:spcBef>
                        <a:spcAft>
                          <a:spcPts val="0"/>
                        </a:spcAft>
                        <a:buFont typeface="Calibri"/>
                        <a:buNone/>
                      </a:pPr>
                      <a:r>
                        <a:rPr lang="fr-FR" sz="2000" b="0" u="none" strike="noStrike" kern="1200" cap="none" dirty="0">
                          <a:solidFill>
                            <a:schemeClr val="dk1"/>
                          </a:solidFill>
                          <a:latin typeface="+mn-lt"/>
                          <a:ea typeface="+mn-ea"/>
                          <a:cs typeface="+mn-cs"/>
                          <a:sym typeface="Calibri"/>
                        </a:rPr>
                        <a:t>197</a:t>
                      </a:r>
                      <a:endParaRPr sz="2000" b="0" u="none" strike="noStrike" kern="1200" cap="none" dirty="0">
                        <a:solidFill>
                          <a:schemeClr val="dk1"/>
                        </a:solidFill>
                        <a:latin typeface="+mn-lt"/>
                        <a:ea typeface="+mn-ea"/>
                        <a:cs typeface="+mn-cs"/>
                        <a:sym typeface="Calibri"/>
                      </a:endParaRPr>
                    </a:p>
                  </a:txBody>
                  <a:tcPr marL="166825" marR="13375" marT="128325" marB="128325" anchor="b"/>
                </a:tc>
                <a:tc>
                  <a:txBody>
                    <a:bodyPr/>
                    <a:lstStyle/>
                    <a:p>
                      <a:pPr marL="0" marR="0" lvl="0" indent="0" algn="ctr" defTabSz="914400" rtl="0" eaLnBrk="1" latinLnBrk="0" hangingPunct="1">
                        <a:spcBef>
                          <a:spcPts val="0"/>
                        </a:spcBef>
                        <a:spcAft>
                          <a:spcPts val="0"/>
                        </a:spcAft>
                        <a:buNone/>
                      </a:pPr>
                      <a:r>
                        <a:rPr lang="fr-FR" sz="2000" b="0" u="none" strike="noStrike" kern="1200" cap="none" dirty="0">
                          <a:solidFill>
                            <a:schemeClr val="dk1"/>
                          </a:solidFill>
                          <a:latin typeface="+mn-lt"/>
                          <a:ea typeface="+mn-ea"/>
                          <a:cs typeface="+mn-cs"/>
                          <a:sym typeface="Calibri"/>
                        </a:rPr>
                        <a:t> 5 -12 y </a:t>
                      </a:r>
                      <a:endParaRPr sz="2000" b="0" u="none" strike="noStrike" kern="1200" cap="none" dirty="0">
                        <a:solidFill>
                          <a:schemeClr val="dk1"/>
                        </a:solidFill>
                        <a:latin typeface="+mn-lt"/>
                        <a:ea typeface="+mn-ea"/>
                        <a:cs typeface="+mn-cs"/>
                      </a:endParaRPr>
                    </a:p>
                  </a:txBody>
                  <a:tcPr marL="166825" marR="13375" marT="128325" marB="128325" anchor="b"/>
                </a:tc>
                <a:tc>
                  <a:txBody>
                    <a:bodyPr/>
                    <a:lstStyle/>
                    <a:p>
                      <a:pPr marL="0" marR="0" lvl="0" indent="0" algn="ctr" rtl="0">
                        <a:spcBef>
                          <a:spcPts val="0"/>
                        </a:spcBef>
                        <a:spcAft>
                          <a:spcPts val="0"/>
                        </a:spcAft>
                        <a:buNone/>
                      </a:pPr>
                      <a:r>
                        <a:rPr lang="fr-FR" sz="2000" b="0" u="none" strike="noStrike" cap="none">
                          <a:solidFill>
                            <a:schemeClr val="dk1"/>
                          </a:solidFill>
                          <a:sym typeface="Calibri"/>
                        </a:rPr>
                        <a:t>OSA</a:t>
                      </a:r>
                      <a:endParaRPr/>
                    </a:p>
                  </a:txBody>
                  <a:tcPr marL="166825" marR="13375" marT="128325" marB="128325" anchor="b"/>
                </a:tc>
                <a:tc>
                  <a:txBody>
                    <a:bodyPr/>
                    <a:lstStyle/>
                    <a:p>
                      <a:pPr marL="0" marR="0" lvl="0" indent="0" algn="ctr" rtl="0">
                        <a:spcBef>
                          <a:spcPts val="0"/>
                        </a:spcBef>
                        <a:spcAft>
                          <a:spcPts val="0"/>
                        </a:spcAft>
                        <a:buNone/>
                      </a:pPr>
                      <a:r>
                        <a:rPr lang="fr-FR" sz="2000" b="0" u="none" strike="noStrike" cap="none" dirty="0" err="1">
                          <a:solidFill>
                            <a:schemeClr val="dk1"/>
                          </a:solidFill>
                          <a:sym typeface="Calibri"/>
                        </a:rPr>
                        <a:t>Children’s</a:t>
                      </a:r>
                      <a:r>
                        <a:rPr lang="fr-FR" sz="2000" b="0" u="none" strike="noStrike" cap="none" dirty="0">
                          <a:solidFill>
                            <a:schemeClr val="dk1"/>
                          </a:solidFill>
                          <a:sym typeface="Calibri"/>
                        </a:rPr>
                        <a:t> home</a:t>
                      </a:r>
                      <a:endParaRPr dirty="0"/>
                    </a:p>
                  </a:txBody>
                  <a:tcPr marL="166825" marR="13375" marT="128325" marB="128325" anchor="b"/>
                </a:tc>
                <a:tc>
                  <a:txBody>
                    <a:bodyPr/>
                    <a:lstStyle/>
                    <a:p>
                      <a:pPr marL="0" marR="0" lvl="0" indent="0" algn="ctr" rtl="0">
                        <a:spcBef>
                          <a:spcPts val="0"/>
                        </a:spcBef>
                        <a:spcAft>
                          <a:spcPts val="0"/>
                        </a:spcAft>
                        <a:buNone/>
                      </a:pPr>
                      <a:r>
                        <a:rPr lang="fr-FR" sz="2000" b="0" u="none" strike="noStrike" cap="none">
                          <a:solidFill>
                            <a:schemeClr val="dk1"/>
                          </a:solidFill>
                          <a:sym typeface="Calibri"/>
                        </a:rPr>
                        <a:t>91%</a:t>
                      </a:r>
                      <a:endParaRPr/>
                    </a:p>
                  </a:txBody>
                  <a:tcPr marL="166825" marR="13375" marT="128325" marB="128325" anchor="b"/>
                </a:tc>
                <a:extLst>
                  <a:ext uri="{0D108BD9-81ED-4DB2-BD59-A6C34878D82A}">
                    <a16:rowId xmlns:a16="http://schemas.microsoft.com/office/drawing/2014/main" val="10002"/>
                  </a:ext>
                </a:extLst>
              </a:tr>
              <a:tr h="607400">
                <a:tc>
                  <a:txBody>
                    <a:bodyPr/>
                    <a:lstStyle/>
                    <a:p>
                      <a:pPr marL="72000" marR="0" lvl="0" indent="0" algn="l" rtl="0">
                        <a:spcBef>
                          <a:spcPts val="0"/>
                        </a:spcBef>
                        <a:spcAft>
                          <a:spcPts val="0"/>
                        </a:spcAft>
                        <a:buNone/>
                      </a:pPr>
                      <a:r>
                        <a:rPr lang="fr-FR" sz="2000" b="0" u="none" strike="noStrike" cap="none">
                          <a:solidFill>
                            <a:schemeClr val="dk1"/>
                          </a:solidFill>
                          <a:sym typeface="Calibri"/>
                        </a:rPr>
                        <a:t>Ioan I and col</a:t>
                      </a:r>
                      <a:endParaRPr/>
                    </a:p>
                  </a:txBody>
                  <a:tcPr marL="166825" marR="13375" marT="128325" marB="128325" anchor="b"/>
                </a:tc>
                <a:tc>
                  <a:txBody>
                    <a:bodyPr/>
                    <a:lstStyle/>
                    <a:p>
                      <a:pPr marL="0" marR="0" lvl="0" indent="0" algn="ctr" rtl="0">
                        <a:spcBef>
                          <a:spcPts val="0"/>
                        </a:spcBef>
                        <a:spcAft>
                          <a:spcPts val="0"/>
                        </a:spcAft>
                        <a:buNone/>
                      </a:pPr>
                      <a:r>
                        <a:rPr lang="fr-FR" sz="2000" b="0" u="none" strike="noStrike" cap="none">
                          <a:solidFill>
                            <a:schemeClr val="dk1"/>
                          </a:solidFill>
                          <a:sym typeface="Calibri"/>
                        </a:rPr>
                        <a:t>JCSM 2020</a:t>
                      </a:r>
                      <a:endParaRPr/>
                    </a:p>
                  </a:txBody>
                  <a:tcPr marL="166825" marR="13375" marT="128325" marB="128325" anchor="b"/>
                </a:tc>
                <a:tc>
                  <a:txBody>
                    <a:bodyPr/>
                    <a:lstStyle/>
                    <a:p>
                      <a:pPr marL="0" marR="0" lvl="0" indent="0" algn="ctr" rtl="0">
                        <a:spcBef>
                          <a:spcPts val="0"/>
                        </a:spcBef>
                        <a:spcAft>
                          <a:spcPts val="0"/>
                        </a:spcAft>
                        <a:buNone/>
                      </a:pPr>
                      <a:r>
                        <a:rPr lang="fr-FR" sz="2000" b="0" u="none" strike="noStrike" cap="none">
                          <a:solidFill>
                            <a:schemeClr val="dk1"/>
                          </a:solidFill>
                          <a:sym typeface="Calibri"/>
                        </a:rPr>
                        <a:t>57</a:t>
                      </a:r>
                      <a:endParaRPr/>
                    </a:p>
                  </a:txBody>
                  <a:tcPr marL="166825" marR="13375" marT="128325" marB="128325" anchor="b"/>
                </a:tc>
                <a:tc>
                  <a:txBody>
                    <a:bodyPr/>
                    <a:lstStyle/>
                    <a:p>
                      <a:pPr marL="0" marR="0" lvl="0" indent="0" algn="ctr" rtl="0">
                        <a:spcBef>
                          <a:spcPts val="0"/>
                        </a:spcBef>
                        <a:spcAft>
                          <a:spcPts val="0"/>
                        </a:spcAft>
                        <a:buNone/>
                      </a:pPr>
                      <a:r>
                        <a:rPr lang="fr-FR" sz="2000" b="0" u="none" strike="noStrike" cap="none" dirty="0">
                          <a:solidFill>
                            <a:schemeClr val="dk1"/>
                          </a:solidFill>
                          <a:sym typeface="Calibri"/>
                        </a:rPr>
                        <a:t>3 - 16 y</a:t>
                      </a:r>
                      <a:endParaRPr dirty="0"/>
                    </a:p>
                  </a:txBody>
                  <a:tcPr marL="166825" marR="13375" marT="128325" marB="128325" anchor="b"/>
                </a:tc>
                <a:tc>
                  <a:txBody>
                    <a:bodyPr/>
                    <a:lstStyle/>
                    <a:p>
                      <a:pPr marL="0" marR="0" lvl="0" indent="0" algn="ctr" rtl="0">
                        <a:spcBef>
                          <a:spcPts val="0"/>
                        </a:spcBef>
                        <a:spcAft>
                          <a:spcPts val="0"/>
                        </a:spcAft>
                        <a:buNone/>
                      </a:pPr>
                      <a:r>
                        <a:rPr lang="fr-FR" sz="2000" b="0" u="none" strike="noStrike" cap="none">
                          <a:solidFill>
                            <a:schemeClr val="dk1"/>
                          </a:solidFill>
                          <a:sym typeface="Calibri"/>
                        </a:rPr>
                        <a:t>OSA</a:t>
                      </a:r>
                      <a:endParaRPr/>
                    </a:p>
                  </a:txBody>
                  <a:tcPr marL="166825" marR="13375" marT="128325" marB="128325" anchor="b"/>
                </a:tc>
                <a:tc>
                  <a:txBody>
                    <a:bodyPr/>
                    <a:lstStyle/>
                    <a:p>
                      <a:pPr marL="0" marR="0" lvl="0" indent="0" algn="ctr" rtl="0">
                        <a:spcBef>
                          <a:spcPts val="0"/>
                        </a:spcBef>
                        <a:spcAft>
                          <a:spcPts val="0"/>
                        </a:spcAft>
                        <a:buNone/>
                      </a:pPr>
                      <a:r>
                        <a:rPr lang="fr-FR" sz="2000" b="0" u="none" strike="noStrike" cap="none">
                          <a:solidFill>
                            <a:schemeClr val="dk1"/>
                          </a:solidFill>
                          <a:sym typeface="Calibri"/>
                        </a:rPr>
                        <a:t>Physician’s office</a:t>
                      </a:r>
                      <a:endParaRPr/>
                    </a:p>
                  </a:txBody>
                  <a:tcPr marL="166825" marR="13375" marT="128325" marB="128325" anchor="b"/>
                </a:tc>
                <a:tc>
                  <a:txBody>
                    <a:bodyPr/>
                    <a:lstStyle/>
                    <a:p>
                      <a:pPr marL="0" marR="0" lvl="0" indent="0" algn="ctr" rtl="0">
                        <a:spcBef>
                          <a:spcPts val="0"/>
                        </a:spcBef>
                        <a:spcAft>
                          <a:spcPts val="0"/>
                        </a:spcAft>
                        <a:buNone/>
                      </a:pPr>
                      <a:r>
                        <a:rPr lang="fr-FR" sz="2000" b="0" u="none" strike="noStrike" cap="none">
                          <a:solidFill>
                            <a:schemeClr val="dk1"/>
                          </a:solidFill>
                          <a:sym typeface="Calibri"/>
                        </a:rPr>
                        <a:t>81%</a:t>
                      </a:r>
                      <a:endParaRPr/>
                    </a:p>
                  </a:txBody>
                  <a:tcPr marL="166825" marR="13375" marT="128325" marB="128325" anchor="b"/>
                </a:tc>
                <a:extLst>
                  <a:ext uri="{0D108BD9-81ED-4DB2-BD59-A6C34878D82A}">
                    <a16:rowId xmlns:a16="http://schemas.microsoft.com/office/drawing/2014/main" val="10003"/>
                  </a:ext>
                </a:extLst>
              </a:tr>
              <a:tr h="638625">
                <a:tc>
                  <a:txBody>
                    <a:bodyPr/>
                    <a:lstStyle/>
                    <a:p>
                      <a:pPr marL="72000" marR="0" lvl="0" indent="0" algn="l" rtl="0">
                        <a:spcBef>
                          <a:spcPts val="0"/>
                        </a:spcBef>
                        <a:spcAft>
                          <a:spcPts val="0"/>
                        </a:spcAft>
                        <a:buNone/>
                      </a:pPr>
                      <a:r>
                        <a:rPr lang="fr-FR" sz="2000" b="0" u="none" strike="noStrike" cap="none">
                          <a:solidFill>
                            <a:schemeClr val="dk1"/>
                          </a:solidFill>
                          <a:sym typeface="Calibri"/>
                        </a:rPr>
                        <a:t>Russo K and col</a:t>
                      </a:r>
                      <a:endParaRPr/>
                    </a:p>
                  </a:txBody>
                  <a:tcPr marL="166825" marR="13375" marT="128325" marB="128325" anchor="b"/>
                </a:tc>
                <a:tc>
                  <a:txBody>
                    <a:bodyPr/>
                    <a:lstStyle/>
                    <a:p>
                      <a:pPr marL="0" marR="0" lvl="0" indent="0" algn="ctr" rtl="0">
                        <a:spcBef>
                          <a:spcPts val="0"/>
                        </a:spcBef>
                        <a:spcAft>
                          <a:spcPts val="0"/>
                        </a:spcAft>
                        <a:buNone/>
                      </a:pPr>
                      <a:r>
                        <a:rPr lang="fr-FR" sz="2000" b="0" u="none" strike="noStrike" cap="none">
                          <a:solidFill>
                            <a:schemeClr val="dk1"/>
                          </a:solidFill>
                          <a:sym typeface="Calibri"/>
                        </a:rPr>
                        <a:t>Sleep med 2021</a:t>
                      </a:r>
                      <a:endParaRPr/>
                    </a:p>
                  </a:txBody>
                  <a:tcPr marL="166825" marR="13375" marT="128325" marB="128325" anchor="b"/>
                </a:tc>
                <a:tc>
                  <a:txBody>
                    <a:bodyPr/>
                    <a:lstStyle/>
                    <a:p>
                      <a:pPr marL="0" marR="0" lvl="0" indent="0" algn="ctr" rtl="0">
                        <a:spcBef>
                          <a:spcPts val="0"/>
                        </a:spcBef>
                        <a:spcAft>
                          <a:spcPts val="0"/>
                        </a:spcAft>
                        <a:buNone/>
                      </a:pPr>
                      <a:r>
                        <a:rPr lang="fr-FR" sz="2000" b="0" u="none" strike="noStrike" cap="none">
                          <a:solidFill>
                            <a:schemeClr val="dk1"/>
                          </a:solidFill>
                          <a:sym typeface="Calibri"/>
                        </a:rPr>
                        <a:t>55</a:t>
                      </a:r>
                      <a:endParaRPr/>
                    </a:p>
                  </a:txBody>
                  <a:tcPr marL="166825" marR="13375" marT="128325" marB="128325" anchor="b"/>
                </a:tc>
                <a:tc>
                  <a:txBody>
                    <a:bodyPr/>
                    <a:lstStyle/>
                    <a:p>
                      <a:pPr marL="0" marR="0" lvl="0" indent="0" algn="ctr" rtl="0">
                        <a:spcBef>
                          <a:spcPts val="0"/>
                        </a:spcBef>
                        <a:spcAft>
                          <a:spcPts val="0"/>
                        </a:spcAft>
                        <a:buNone/>
                      </a:pPr>
                      <a:r>
                        <a:rPr lang="fr-FR" sz="2000" b="0" u="none" strike="noStrike" cap="none">
                          <a:solidFill>
                            <a:schemeClr val="dk1"/>
                          </a:solidFill>
                          <a:sym typeface="Calibri"/>
                        </a:rPr>
                        <a:t>4 m - 18 y</a:t>
                      </a:r>
                      <a:endParaRPr/>
                    </a:p>
                  </a:txBody>
                  <a:tcPr marL="166825" marR="13375" marT="128325" marB="128325" anchor="b"/>
                </a:tc>
                <a:tc>
                  <a:txBody>
                    <a:bodyPr/>
                    <a:lstStyle/>
                    <a:p>
                      <a:pPr marL="0" marR="0" lvl="0" indent="0" algn="ctr" rtl="0">
                        <a:spcBef>
                          <a:spcPts val="0"/>
                        </a:spcBef>
                        <a:spcAft>
                          <a:spcPts val="0"/>
                        </a:spcAft>
                        <a:buNone/>
                      </a:pPr>
                      <a:r>
                        <a:rPr lang="fr-FR" sz="2000" b="0" u="none" strike="noStrike" cap="none">
                          <a:solidFill>
                            <a:schemeClr val="dk1"/>
                          </a:solidFill>
                          <a:sym typeface="Calibri"/>
                        </a:rPr>
                        <a:t>OSA and PLMs*</a:t>
                      </a:r>
                      <a:endParaRPr/>
                    </a:p>
                  </a:txBody>
                  <a:tcPr marL="166825" marR="13375" marT="128325" marB="128325" anchor="b"/>
                </a:tc>
                <a:tc>
                  <a:txBody>
                    <a:bodyPr/>
                    <a:lstStyle/>
                    <a:p>
                      <a:pPr marL="0" marR="0" lvl="0" indent="0" algn="ctr" rtl="0">
                        <a:spcBef>
                          <a:spcPts val="0"/>
                        </a:spcBef>
                        <a:spcAft>
                          <a:spcPts val="0"/>
                        </a:spcAft>
                        <a:buNone/>
                      </a:pPr>
                      <a:r>
                        <a:rPr lang="fr-FR" sz="2000" b="0" u="none" strike="noStrike" cap="none">
                          <a:solidFill>
                            <a:schemeClr val="dk1"/>
                          </a:solidFill>
                          <a:sym typeface="Calibri"/>
                        </a:rPr>
                        <a:t> Physician’s office</a:t>
                      </a:r>
                      <a:endParaRPr/>
                    </a:p>
                  </a:txBody>
                  <a:tcPr marL="166825" marR="13375" marT="128325" marB="128325" anchor="b"/>
                </a:tc>
                <a:tc>
                  <a:txBody>
                    <a:bodyPr/>
                    <a:lstStyle/>
                    <a:p>
                      <a:pPr marL="0" marR="0" lvl="0" indent="0" algn="ctr" rtl="0">
                        <a:spcBef>
                          <a:spcPts val="0"/>
                        </a:spcBef>
                        <a:spcAft>
                          <a:spcPts val="0"/>
                        </a:spcAft>
                        <a:buNone/>
                      </a:pPr>
                      <a:r>
                        <a:rPr lang="fr-FR" sz="2000" b="0" u="none" strike="noStrike" cap="none" dirty="0">
                          <a:solidFill>
                            <a:schemeClr val="dk1"/>
                          </a:solidFill>
                          <a:sym typeface="Calibri"/>
                        </a:rPr>
                        <a:t>87%</a:t>
                      </a:r>
                      <a:endParaRPr dirty="0"/>
                    </a:p>
                  </a:txBody>
                  <a:tcPr marL="166825" marR="13375" marT="128325" marB="128325" anchor="b"/>
                </a:tc>
                <a:extLst>
                  <a:ext uri="{0D108BD9-81ED-4DB2-BD59-A6C34878D82A}">
                    <a16:rowId xmlns:a16="http://schemas.microsoft.com/office/drawing/2014/main" val="10004"/>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Google Shape;89;p13">
            <a:extLst>
              <a:ext uri="{FF2B5EF4-FFF2-40B4-BE49-F238E27FC236}">
                <a16:creationId xmlns:a16="http://schemas.microsoft.com/office/drawing/2014/main" id="{232EF2E7-6C2F-BA68-0855-2147B1194A1A}"/>
              </a:ext>
            </a:extLst>
          </p:cNvPr>
          <p:cNvSpPr/>
          <p:nvPr/>
        </p:nvSpPr>
        <p:spPr>
          <a:xfrm>
            <a:off x="692210" y="1107366"/>
            <a:ext cx="10807579" cy="2960958"/>
          </a:xfrm>
          <a:prstGeom prst="roundRect">
            <a:avLst>
              <a:gd name="adj" fmla="val 16667"/>
            </a:avLst>
          </a:prstGeom>
          <a:solidFill>
            <a:srgbClr val="BCE7D3"/>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fr-FR" sz="4000" b="1" i="0" u="none" strike="noStrike" cap="none" dirty="0" err="1">
                <a:solidFill>
                  <a:srgbClr val="004B84"/>
                </a:solidFill>
                <a:latin typeface="Calibri"/>
                <a:ea typeface="Calibri"/>
                <a:cs typeface="Calibri"/>
                <a:sym typeface="Calibri"/>
              </a:rPr>
              <a:t>Children</a:t>
            </a:r>
            <a:r>
              <a:rPr lang="fr-FR" sz="4000" b="1" i="0" u="none" strike="noStrike" cap="none" dirty="0">
                <a:solidFill>
                  <a:srgbClr val="004B84"/>
                </a:solidFill>
                <a:latin typeface="Calibri"/>
                <a:ea typeface="Calibri"/>
                <a:cs typeface="Calibri"/>
                <a:sym typeface="Calibri"/>
              </a:rPr>
              <a:t> home </a:t>
            </a:r>
            <a:r>
              <a:rPr lang="fr-FR" sz="4000" b="1" i="0" u="none" strike="noStrike" cap="none" dirty="0" err="1">
                <a:solidFill>
                  <a:srgbClr val="004B84"/>
                </a:solidFill>
                <a:latin typeface="Calibri"/>
                <a:ea typeface="Calibri"/>
                <a:cs typeface="Calibri"/>
                <a:sym typeface="Calibri"/>
              </a:rPr>
              <a:t>unattended</a:t>
            </a:r>
            <a:r>
              <a:rPr lang="fr-FR" sz="4000" b="1" i="0" u="none" strike="noStrike" cap="none" dirty="0">
                <a:solidFill>
                  <a:srgbClr val="004B84"/>
                </a:solidFill>
                <a:latin typeface="Calibri"/>
                <a:ea typeface="Calibri"/>
                <a:cs typeface="Calibri"/>
                <a:sym typeface="Calibri"/>
              </a:rPr>
              <a:t> </a:t>
            </a:r>
            <a:r>
              <a:rPr lang="fr-FR" sz="4000" b="1" i="0" u="none" strike="noStrike" cap="none" dirty="0" err="1">
                <a:solidFill>
                  <a:srgbClr val="004B84"/>
                </a:solidFill>
                <a:latin typeface="Calibri"/>
                <a:ea typeface="Calibri"/>
                <a:cs typeface="Calibri"/>
                <a:sym typeface="Calibri"/>
              </a:rPr>
              <a:t>polysomnography</a:t>
            </a:r>
            <a:r>
              <a:rPr lang="fr-FR" sz="4000" b="1" i="0" u="none" strike="noStrike" cap="none" dirty="0">
                <a:solidFill>
                  <a:srgbClr val="004B84"/>
                </a:solidFill>
                <a:latin typeface="Calibri"/>
                <a:ea typeface="Calibri"/>
                <a:cs typeface="Calibri"/>
                <a:sym typeface="Calibri"/>
              </a:rPr>
              <a:t> in a </a:t>
            </a:r>
            <a:r>
              <a:rPr lang="fr-FR" sz="4000" b="1" i="0" u="none" strike="noStrike" cap="none" dirty="0" err="1">
                <a:solidFill>
                  <a:srgbClr val="004B84"/>
                </a:solidFill>
                <a:latin typeface="Calibri"/>
                <a:ea typeface="Calibri"/>
                <a:cs typeface="Calibri"/>
                <a:sym typeface="Calibri"/>
              </a:rPr>
              <a:t>town</a:t>
            </a:r>
            <a:r>
              <a:rPr lang="fr-FR" sz="4000" b="1" i="0" u="none" strike="noStrike" cap="none" dirty="0">
                <a:solidFill>
                  <a:srgbClr val="004B84"/>
                </a:solidFill>
                <a:latin typeface="Calibri"/>
                <a:ea typeface="Calibri"/>
                <a:cs typeface="Calibri"/>
                <a:sym typeface="Calibri"/>
              </a:rPr>
              <a:t> office practice</a:t>
            </a:r>
            <a:endParaRPr sz="800" dirty="0"/>
          </a:p>
          <a:p>
            <a:pPr marL="0" marR="0" lvl="0" indent="0" algn="ctr" rtl="0">
              <a:spcBef>
                <a:spcPts val="600"/>
              </a:spcBef>
              <a:spcAft>
                <a:spcPts val="0"/>
              </a:spcAft>
              <a:buNone/>
            </a:pPr>
            <a:r>
              <a:rPr lang="fr-FR" sz="3200" b="1" i="0" u="none" strike="noStrike" cap="none" dirty="0" err="1">
                <a:solidFill>
                  <a:srgbClr val="004B84"/>
                </a:solidFill>
                <a:latin typeface="Calibri"/>
                <a:ea typeface="Calibri"/>
                <a:cs typeface="Calibri"/>
                <a:sym typeface="Calibri"/>
              </a:rPr>
              <a:t>Feasibility</a:t>
            </a:r>
            <a:r>
              <a:rPr lang="fr-FR" sz="3200" b="1" i="0" u="none" strike="noStrike" cap="none" dirty="0">
                <a:solidFill>
                  <a:srgbClr val="004B84"/>
                </a:solidFill>
                <a:latin typeface="Calibri"/>
                <a:ea typeface="Calibri"/>
                <a:cs typeface="Calibri"/>
                <a:sym typeface="Calibri"/>
              </a:rPr>
              <a:t>, </a:t>
            </a:r>
            <a:r>
              <a:rPr lang="fr-FR" sz="3200" b="1" i="0" u="none" strike="noStrike" cap="none" dirty="0" err="1">
                <a:solidFill>
                  <a:srgbClr val="004B84"/>
                </a:solidFill>
                <a:latin typeface="Calibri"/>
                <a:ea typeface="Calibri"/>
                <a:cs typeface="Calibri"/>
                <a:sym typeface="Calibri"/>
              </a:rPr>
              <a:t>quality</a:t>
            </a:r>
            <a:r>
              <a:rPr lang="fr-FR" sz="3200" b="1" i="0" u="none" strike="noStrike" cap="none" dirty="0">
                <a:solidFill>
                  <a:srgbClr val="004B84"/>
                </a:solidFill>
                <a:latin typeface="Calibri"/>
                <a:ea typeface="Calibri"/>
                <a:cs typeface="Calibri"/>
                <a:sym typeface="Calibri"/>
              </a:rPr>
              <a:t> and patients and </a:t>
            </a:r>
            <a:r>
              <a:rPr lang="fr-FR" sz="3200" b="1" i="0" u="none" strike="noStrike" cap="none" dirty="0" err="1">
                <a:solidFill>
                  <a:srgbClr val="004B84"/>
                </a:solidFill>
                <a:latin typeface="Calibri"/>
                <a:ea typeface="Calibri"/>
                <a:cs typeface="Calibri"/>
                <a:sym typeface="Calibri"/>
              </a:rPr>
              <a:t>caregivers</a:t>
            </a:r>
            <a:r>
              <a:rPr lang="fr-FR" sz="3200" b="1" i="0" u="none" strike="noStrike" cap="none" dirty="0">
                <a:solidFill>
                  <a:srgbClr val="004B84"/>
                </a:solidFill>
                <a:latin typeface="Calibri"/>
                <a:ea typeface="Calibri"/>
                <a:cs typeface="Calibri"/>
                <a:sym typeface="Calibri"/>
              </a:rPr>
              <a:t>’ satisfaction</a:t>
            </a:r>
            <a:endParaRPr sz="3600" b="1" i="0" u="none" strike="noStrike" cap="none" dirty="0">
              <a:solidFill>
                <a:srgbClr val="004B84"/>
              </a:solidFill>
              <a:latin typeface="Calibri"/>
              <a:ea typeface="Calibri"/>
              <a:cs typeface="Calibri"/>
              <a:sym typeface="Calibri"/>
            </a:endParaRPr>
          </a:p>
          <a:p>
            <a:pPr marL="0" marR="0" lvl="0" indent="0" algn="ctr" rtl="0">
              <a:spcBef>
                <a:spcPts val="1200"/>
              </a:spcBef>
              <a:spcAft>
                <a:spcPts val="0"/>
              </a:spcAft>
              <a:buNone/>
            </a:pPr>
            <a:r>
              <a:rPr lang="fr-FR" sz="2000" b="0" i="0" u="none" strike="noStrike" cap="none" dirty="0">
                <a:solidFill>
                  <a:srgbClr val="004B84"/>
                </a:solidFill>
                <a:latin typeface="Calibri"/>
                <a:ea typeface="Calibri"/>
                <a:cs typeface="Calibri"/>
                <a:sym typeface="Calibri"/>
              </a:rPr>
              <a:t>R. Sauvagnac Quera</a:t>
            </a:r>
            <a:r>
              <a:rPr lang="fr-FR" sz="2000" b="0" i="0" u="none" strike="noStrike" cap="none" baseline="30000" dirty="0">
                <a:solidFill>
                  <a:srgbClr val="004B84"/>
                </a:solidFill>
                <a:latin typeface="Calibri"/>
                <a:ea typeface="Calibri"/>
                <a:cs typeface="Calibri"/>
                <a:sym typeface="Calibri"/>
              </a:rPr>
              <a:t>1</a:t>
            </a:r>
            <a:r>
              <a:rPr lang="fr-FR" sz="2000" b="0" i="0" u="none" strike="noStrike" cap="none" dirty="0">
                <a:solidFill>
                  <a:srgbClr val="004B84"/>
                </a:solidFill>
                <a:latin typeface="Calibri"/>
                <a:ea typeface="Calibri"/>
                <a:cs typeface="Calibri"/>
                <a:sym typeface="Calibri"/>
              </a:rPr>
              <a:t>, A. Millet Esteve</a:t>
            </a:r>
            <a:r>
              <a:rPr lang="fr-FR" sz="2000" b="0" i="0" u="none" strike="noStrike" cap="none" baseline="30000" dirty="0">
                <a:solidFill>
                  <a:srgbClr val="004B84"/>
                </a:solidFill>
                <a:latin typeface="Calibri"/>
                <a:ea typeface="Calibri"/>
                <a:cs typeface="Calibri"/>
                <a:sym typeface="Calibri"/>
              </a:rPr>
              <a:t>2</a:t>
            </a:r>
            <a:r>
              <a:rPr lang="fr-FR" sz="2000" b="0" i="0" u="none" strike="noStrike" cap="none" dirty="0">
                <a:solidFill>
                  <a:srgbClr val="004B84"/>
                </a:solidFill>
                <a:latin typeface="Calibri"/>
                <a:ea typeface="Calibri"/>
                <a:cs typeface="Calibri"/>
                <a:sym typeface="Calibri"/>
              </a:rPr>
              <a:t>, A. Narciso</a:t>
            </a:r>
            <a:r>
              <a:rPr lang="fr-FR" sz="2000" b="0" i="0" u="none" strike="noStrike" cap="none" baseline="30000" dirty="0">
                <a:solidFill>
                  <a:srgbClr val="004B84"/>
                </a:solidFill>
                <a:latin typeface="Calibri"/>
                <a:ea typeface="Calibri"/>
                <a:cs typeface="Calibri"/>
                <a:sym typeface="Calibri"/>
              </a:rPr>
              <a:t>1</a:t>
            </a:r>
            <a:r>
              <a:rPr lang="fr-FR" sz="2000" b="0" i="0" u="none" strike="noStrike" cap="none" dirty="0">
                <a:solidFill>
                  <a:srgbClr val="004B84"/>
                </a:solidFill>
                <a:latin typeface="Calibri"/>
                <a:ea typeface="Calibri"/>
                <a:cs typeface="Calibri"/>
                <a:sym typeface="Calibri"/>
              </a:rPr>
              <a:t>, F. Sauvagnac</a:t>
            </a:r>
            <a:r>
              <a:rPr lang="fr-FR" sz="2000" b="0" i="0" u="none" strike="noStrike" cap="none" baseline="30000" dirty="0">
                <a:solidFill>
                  <a:srgbClr val="004B84"/>
                </a:solidFill>
                <a:latin typeface="Calibri"/>
                <a:ea typeface="Calibri"/>
                <a:cs typeface="Calibri"/>
                <a:sym typeface="Calibri"/>
              </a:rPr>
              <a:t>1</a:t>
            </a:r>
            <a:r>
              <a:rPr lang="fr-FR" sz="2000" b="0" i="0" u="none" strike="noStrike" cap="none" dirty="0">
                <a:solidFill>
                  <a:srgbClr val="004B84"/>
                </a:solidFill>
                <a:latin typeface="Calibri"/>
                <a:ea typeface="Calibri"/>
                <a:cs typeface="Calibri"/>
                <a:sym typeface="Calibri"/>
              </a:rPr>
              <a:t>, M.-A. Quera Salva</a:t>
            </a:r>
            <a:r>
              <a:rPr lang="fr-FR" sz="2000" b="0" i="0" u="none" strike="noStrike" cap="none" baseline="30000" dirty="0">
                <a:solidFill>
                  <a:srgbClr val="004B84"/>
                </a:solidFill>
                <a:latin typeface="Calibri"/>
                <a:ea typeface="Calibri"/>
                <a:cs typeface="Calibri"/>
                <a:sym typeface="Calibri"/>
              </a:rPr>
              <a:t>1, 2</a:t>
            </a:r>
            <a:endParaRPr sz="2000" b="0" i="0" u="none" strike="noStrike" cap="none" dirty="0">
              <a:solidFill>
                <a:srgbClr val="004B84"/>
              </a:solidFill>
              <a:latin typeface="Calibri"/>
              <a:ea typeface="Calibri"/>
              <a:cs typeface="Calibri"/>
              <a:sym typeface="Calibri"/>
            </a:endParaRPr>
          </a:p>
          <a:p>
            <a:pPr marL="0" marR="0" lvl="0" indent="0" algn="ctr" rtl="0">
              <a:spcBef>
                <a:spcPts val="600"/>
              </a:spcBef>
              <a:spcAft>
                <a:spcPts val="0"/>
              </a:spcAft>
              <a:buNone/>
            </a:pPr>
            <a:r>
              <a:rPr lang="fr-FR" b="0" i="1" u="none" strike="noStrike" cap="none" dirty="0">
                <a:solidFill>
                  <a:srgbClr val="004B84"/>
                </a:solidFill>
                <a:latin typeface="Calibri"/>
                <a:ea typeface="Calibri"/>
                <a:cs typeface="Calibri"/>
                <a:sym typeface="Calibri"/>
              </a:rPr>
              <a:t>1. UPNOS, Garches, France - 2. </a:t>
            </a:r>
            <a:r>
              <a:rPr lang="fr-FR" b="0" i="1" u="none" strike="noStrike" cap="none" dirty="0" err="1">
                <a:solidFill>
                  <a:srgbClr val="004B84"/>
                </a:solidFill>
                <a:latin typeface="Calibri"/>
                <a:ea typeface="Calibri"/>
                <a:cs typeface="Calibri"/>
                <a:sym typeface="Calibri"/>
              </a:rPr>
              <a:t>AdSalutem</a:t>
            </a:r>
            <a:r>
              <a:rPr lang="fr-FR" b="0" i="1" u="none" strike="noStrike" cap="none" dirty="0">
                <a:solidFill>
                  <a:srgbClr val="004B84"/>
                </a:solidFill>
                <a:latin typeface="Calibri"/>
                <a:ea typeface="Calibri"/>
                <a:cs typeface="Calibri"/>
                <a:sym typeface="Calibri"/>
              </a:rPr>
              <a:t>, Barcelona, Spain</a:t>
            </a:r>
            <a:endParaRPr sz="800" dirty="0"/>
          </a:p>
        </p:txBody>
      </p:sp>
      <p:grpSp>
        <p:nvGrpSpPr>
          <p:cNvPr id="5" name="Google Shape;91;p13">
            <a:extLst>
              <a:ext uri="{FF2B5EF4-FFF2-40B4-BE49-F238E27FC236}">
                <a16:creationId xmlns:a16="http://schemas.microsoft.com/office/drawing/2014/main" id="{361D1480-5401-7DD3-B8CE-2D1AB1009972}"/>
              </a:ext>
            </a:extLst>
          </p:cNvPr>
          <p:cNvGrpSpPr/>
          <p:nvPr/>
        </p:nvGrpSpPr>
        <p:grpSpPr>
          <a:xfrm>
            <a:off x="6809570" y="5081388"/>
            <a:ext cx="3795922" cy="1092693"/>
            <a:chOff x="14171856" y="40240121"/>
            <a:chExt cx="8527475" cy="2454715"/>
          </a:xfrm>
        </p:grpSpPr>
        <p:sp>
          <p:nvSpPr>
            <p:cNvPr id="6" name="Google Shape;92;p13">
              <a:extLst>
                <a:ext uri="{FF2B5EF4-FFF2-40B4-BE49-F238E27FC236}">
                  <a16:creationId xmlns:a16="http://schemas.microsoft.com/office/drawing/2014/main" id="{4673A499-C704-D207-98D2-2AEBDE762E7E}"/>
                </a:ext>
              </a:extLst>
            </p:cNvPr>
            <p:cNvSpPr/>
            <p:nvPr/>
          </p:nvSpPr>
          <p:spPr>
            <a:xfrm>
              <a:off x="14171856" y="40240121"/>
              <a:ext cx="8445536" cy="2454715"/>
            </a:xfrm>
            <a:prstGeom prst="rect">
              <a:avLst/>
            </a:prstGeom>
            <a:solidFill>
              <a:schemeClr val="lt1"/>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7" name="Google Shape;93;p13" descr="logo">
              <a:extLst>
                <a:ext uri="{FF2B5EF4-FFF2-40B4-BE49-F238E27FC236}">
                  <a16:creationId xmlns:a16="http://schemas.microsoft.com/office/drawing/2014/main" id="{9ED2AB21-D17C-B4E6-8EF4-F34F7173A594}"/>
                </a:ext>
              </a:extLst>
            </p:cNvPr>
            <p:cNvPicPr preferRelativeResize="0"/>
            <p:nvPr/>
          </p:nvPicPr>
          <p:blipFill rotWithShape="1">
            <a:blip r:embed="rId2">
              <a:alphaModFix/>
            </a:blip>
            <a:srcRect/>
            <a:stretch/>
          </p:blipFill>
          <p:spPr>
            <a:xfrm>
              <a:off x="14171856" y="40260434"/>
              <a:ext cx="8527475" cy="2378608"/>
            </a:xfrm>
            <a:prstGeom prst="rect">
              <a:avLst/>
            </a:prstGeom>
            <a:noFill/>
            <a:ln>
              <a:noFill/>
            </a:ln>
          </p:spPr>
        </p:pic>
      </p:grpSp>
      <p:pic>
        <p:nvPicPr>
          <p:cNvPr id="8" name="Google Shape;102;p13">
            <a:extLst>
              <a:ext uri="{FF2B5EF4-FFF2-40B4-BE49-F238E27FC236}">
                <a16:creationId xmlns:a16="http://schemas.microsoft.com/office/drawing/2014/main" id="{DD04F821-402F-6CD1-60BB-74CF7DF6641C}"/>
              </a:ext>
            </a:extLst>
          </p:cNvPr>
          <p:cNvPicPr preferRelativeResize="0"/>
          <p:nvPr/>
        </p:nvPicPr>
        <p:blipFill rotWithShape="1">
          <a:blip r:embed="rId3">
            <a:alphaModFix/>
          </a:blip>
          <a:srcRect/>
          <a:stretch/>
        </p:blipFill>
        <p:spPr>
          <a:xfrm>
            <a:off x="2138352" y="4853841"/>
            <a:ext cx="3020221" cy="1320240"/>
          </a:xfrm>
          <a:prstGeom prst="rect">
            <a:avLst/>
          </a:prstGeom>
          <a:noFill/>
          <a:ln>
            <a:noFill/>
          </a:ln>
        </p:spPr>
      </p:pic>
    </p:spTree>
    <p:extLst>
      <p:ext uri="{BB962C8B-B14F-4D97-AF65-F5344CB8AC3E}">
        <p14:creationId xmlns:p14="http://schemas.microsoft.com/office/powerpoint/2010/main" val="30215863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145"/>
        <p:cNvGrpSpPr/>
        <p:nvPr/>
      </p:nvGrpSpPr>
      <p:grpSpPr>
        <a:xfrm>
          <a:off x="0" y="0"/>
          <a:ext cx="0" cy="0"/>
          <a:chOff x="0" y="0"/>
          <a:chExt cx="0" cy="0"/>
        </a:xfrm>
      </p:grpSpPr>
      <p:sp>
        <p:nvSpPr>
          <p:cNvPr id="146" name="Google Shape;146;p1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147" name="Google Shape;147;p19"/>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148" name="Google Shape;148;p19"/>
          <p:cNvSpPr/>
          <p:nvPr/>
        </p:nvSpPr>
        <p:spPr>
          <a:xfrm rot="10800000" flipH="1">
            <a:off x="-4" y="0"/>
            <a:ext cx="12192003" cy="1590742"/>
          </a:xfrm>
          <a:prstGeom prst="rect">
            <a:avLst/>
          </a:prstGeom>
          <a:gradFill flip="none" rotWithShape="1">
            <a:gsLst>
              <a:gs pos="33000">
                <a:srgbClr val="BCE7D3"/>
              </a:gs>
              <a:gs pos="58000">
                <a:srgbClr val="D3FAE7"/>
              </a:gs>
            </a:gsLst>
            <a:lin ang="0" scaled="1"/>
            <a:tileRect/>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FFFFFF"/>
              </a:solidFill>
              <a:effectLst/>
              <a:uLnTx/>
              <a:uFillTx/>
              <a:latin typeface="Calibri"/>
              <a:ea typeface="Calibri"/>
              <a:cs typeface="Calibri"/>
              <a:sym typeface="Calibri"/>
            </a:endParaRPr>
          </a:p>
        </p:txBody>
      </p:sp>
      <p:sp>
        <p:nvSpPr>
          <p:cNvPr id="151" name="Google Shape;151;p19"/>
          <p:cNvSpPr txBox="1">
            <a:spLocks noGrp="1"/>
          </p:cNvSpPr>
          <p:nvPr>
            <p:ph type="title"/>
          </p:nvPr>
        </p:nvSpPr>
        <p:spPr>
          <a:xfrm>
            <a:off x="790556" y="334775"/>
            <a:ext cx="9895951" cy="1033669"/>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4000"/>
              <a:buFont typeface="Calibri"/>
              <a:buNone/>
            </a:pPr>
            <a:r>
              <a:rPr lang="fr-FR" b="1" dirty="0" err="1">
                <a:solidFill>
                  <a:srgbClr val="004B84"/>
                </a:solidFill>
              </a:rPr>
              <a:t>Methodology</a:t>
            </a:r>
            <a:endParaRPr b="1" dirty="0">
              <a:solidFill>
                <a:srgbClr val="004B84"/>
              </a:solidFill>
            </a:endParaRPr>
          </a:p>
        </p:txBody>
      </p:sp>
      <p:sp>
        <p:nvSpPr>
          <p:cNvPr id="152" name="Google Shape;152;p19"/>
          <p:cNvSpPr txBox="1">
            <a:spLocks noGrp="1"/>
          </p:cNvSpPr>
          <p:nvPr>
            <p:ph type="body" idx="1"/>
          </p:nvPr>
        </p:nvSpPr>
        <p:spPr>
          <a:xfrm>
            <a:off x="459351" y="1885279"/>
            <a:ext cx="10331480" cy="4287802"/>
          </a:xfrm>
          <a:prstGeom prst="rect">
            <a:avLst/>
          </a:prstGeom>
          <a:noFill/>
          <a:ln>
            <a:noFill/>
          </a:ln>
        </p:spPr>
        <p:txBody>
          <a:bodyPr spcFirstLastPara="1" wrap="square" lIns="91425" tIns="45700" rIns="91425" bIns="45700" anchor="ctr" anchorCtr="0">
            <a:noAutofit/>
          </a:bodyPr>
          <a:lstStyle/>
          <a:p>
            <a:pPr marL="228600" lvl="0" indent="-228600" algn="l" rtl="0">
              <a:lnSpc>
                <a:spcPct val="170000"/>
              </a:lnSpc>
              <a:spcBef>
                <a:spcPts val="1000"/>
              </a:spcBef>
              <a:spcAft>
                <a:spcPts val="0"/>
              </a:spcAft>
              <a:buClr>
                <a:schemeClr val="dk1"/>
              </a:buClr>
              <a:buSzPts val="2400"/>
              <a:buChar char="•"/>
            </a:pPr>
            <a:r>
              <a:rPr lang="fr-FR" sz="2400" dirty="0" err="1"/>
              <a:t>Retrospective</a:t>
            </a:r>
            <a:r>
              <a:rPr lang="fr-FR" sz="2400" dirty="0"/>
              <a:t> </a:t>
            </a:r>
            <a:r>
              <a:rPr lang="fr-FR" sz="2400" dirty="0" err="1"/>
              <a:t>analysis</a:t>
            </a:r>
            <a:r>
              <a:rPr lang="fr-FR" sz="2400" dirty="0"/>
              <a:t> of 363 </a:t>
            </a:r>
            <a:r>
              <a:rPr lang="fr-FR" sz="2400" dirty="0" err="1"/>
              <a:t>consecutive</a:t>
            </a:r>
            <a:r>
              <a:rPr lang="fr-FR" sz="2400" dirty="0"/>
              <a:t> </a:t>
            </a:r>
            <a:r>
              <a:rPr lang="fr-FR" sz="2400" dirty="0" err="1"/>
              <a:t>children</a:t>
            </a:r>
            <a:r>
              <a:rPr lang="fr-FR" sz="2400" dirty="0"/>
              <a:t> </a:t>
            </a:r>
            <a:r>
              <a:rPr lang="fr-FR" sz="2400" dirty="0" err="1"/>
              <a:t>aged</a:t>
            </a:r>
            <a:r>
              <a:rPr lang="fr-FR" sz="2400" dirty="0"/>
              <a:t> 2 to 17 </a:t>
            </a:r>
            <a:r>
              <a:rPr lang="fr-FR" sz="2400" dirty="0" err="1"/>
              <a:t>years</a:t>
            </a:r>
            <a:r>
              <a:rPr lang="fr-FR" sz="2400" dirty="0"/>
              <a:t> </a:t>
            </a:r>
            <a:r>
              <a:rPr lang="fr-FR" sz="2400" dirty="0" err="1"/>
              <a:t>old</a:t>
            </a:r>
            <a:endParaRPr dirty="0"/>
          </a:p>
          <a:p>
            <a:pPr marL="228600" lvl="0" indent="-228600" algn="l" rtl="0">
              <a:lnSpc>
                <a:spcPct val="170000"/>
              </a:lnSpc>
              <a:spcBef>
                <a:spcPts val="1000"/>
              </a:spcBef>
              <a:spcAft>
                <a:spcPts val="0"/>
              </a:spcAft>
              <a:buClr>
                <a:schemeClr val="dk1"/>
              </a:buClr>
              <a:buSzPts val="2400"/>
              <a:buChar char="•"/>
            </a:pPr>
            <a:r>
              <a:rPr lang="fr-FR" sz="2400" dirty="0" err="1"/>
              <a:t>Underwent</a:t>
            </a:r>
            <a:r>
              <a:rPr lang="fr-FR" sz="2400" dirty="0"/>
              <a:t> a H-PSG </a:t>
            </a:r>
            <a:r>
              <a:rPr lang="fr-FR" sz="2400" dirty="0" err="1"/>
              <a:t>between</a:t>
            </a:r>
            <a:r>
              <a:rPr lang="fr-FR" sz="2400" dirty="0"/>
              <a:t> </a:t>
            </a:r>
            <a:r>
              <a:rPr lang="fr-FR" sz="2400" dirty="0" err="1"/>
              <a:t>January</a:t>
            </a:r>
            <a:r>
              <a:rPr lang="fr-FR" sz="2400" dirty="0"/>
              <a:t> 2018 and June 2021</a:t>
            </a:r>
            <a:endParaRPr dirty="0"/>
          </a:p>
          <a:p>
            <a:pPr marL="228600" lvl="0" indent="-228600" algn="l" rtl="0">
              <a:lnSpc>
                <a:spcPct val="170000"/>
              </a:lnSpc>
              <a:spcBef>
                <a:spcPts val="1000"/>
              </a:spcBef>
              <a:spcAft>
                <a:spcPts val="0"/>
              </a:spcAft>
              <a:buClr>
                <a:schemeClr val="dk1"/>
              </a:buClr>
              <a:buSzPts val="2400"/>
              <a:buChar char="•"/>
            </a:pPr>
            <a:r>
              <a:rPr lang="fr-FR" sz="2400" dirty="0" err="1"/>
              <a:t>Referred</a:t>
            </a:r>
            <a:r>
              <a:rPr lang="fr-FR" sz="2400" dirty="0"/>
              <a:t> by </a:t>
            </a:r>
            <a:r>
              <a:rPr lang="fr-FR" sz="2400" dirty="0" err="1"/>
              <a:t>their</a:t>
            </a:r>
            <a:r>
              <a:rPr lang="fr-FR" sz="2400" dirty="0"/>
              <a:t> </a:t>
            </a:r>
            <a:r>
              <a:rPr lang="fr-FR" sz="2400" dirty="0" err="1"/>
              <a:t>pediatric</a:t>
            </a:r>
            <a:r>
              <a:rPr lang="fr-FR" sz="2400" dirty="0"/>
              <a:t>  </a:t>
            </a:r>
            <a:r>
              <a:rPr lang="fr-FR" sz="2400" dirty="0" err="1"/>
              <a:t>neurologist</a:t>
            </a:r>
            <a:r>
              <a:rPr lang="fr-FR" sz="2400" dirty="0"/>
              <a:t>, </a:t>
            </a:r>
            <a:r>
              <a:rPr lang="fr-FR" sz="2400" dirty="0" err="1"/>
              <a:t>neuropsychologist</a:t>
            </a:r>
            <a:r>
              <a:rPr lang="fr-FR" sz="2400" dirty="0"/>
              <a:t>, </a:t>
            </a:r>
            <a:r>
              <a:rPr lang="fr-FR" sz="2400" dirty="0" err="1"/>
              <a:t>pediatricians</a:t>
            </a:r>
            <a:r>
              <a:rPr lang="fr-FR" sz="2400" dirty="0"/>
              <a:t> and/or ENT surgeons</a:t>
            </a:r>
            <a:endParaRPr dirty="0"/>
          </a:p>
          <a:p>
            <a:pPr marL="228600" lvl="0" indent="-228600" algn="l" rtl="0">
              <a:lnSpc>
                <a:spcPct val="170000"/>
              </a:lnSpc>
              <a:spcBef>
                <a:spcPts val="1000"/>
              </a:spcBef>
              <a:spcAft>
                <a:spcPts val="0"/>
              </a:spcAft>
              <a:buClr>
                <a:schemeClr val="dk1"/>
              </a:buClr>
              <a:buSzPts val="2400"/>
              <a:buChar char="•"/>
            </a:pPr>
            <a:r>
              <a:rPr lang="fr-FR" sz="2400" dirty="0"/>
              <a:t>Parents </a:t>
            </a:r>
            <a:r>
              <a:rPr lang="fr-FR" sz="2400" dirty="0" err="1"/>
              <a:t>read</a:t>
            </a:r>
            <a:r>
              <a:rPr lang="fr-FR" sz="2400" dirty="0"/>
              <a:t> and </a:t>
            </a:r>
            <a:r>
              <a:rPr lang="fr-FR" sz="2400" dirty="0" err="1"/>
              <a:t>signed</a:t>
            </a:r>
            <a:r>
              <a:rPr lang="fr-FR" sz="2400" dirty="0"/>
              <a:t> an </a:t>
            </a:r>
            <a:r>
              <a:rPr lang="fr-FR" sz="2400" dirty="0" err="1"/>
              <a:t>informed</a:t>
            </a:r>
            <a:r>
              <a:rPr lang="fr-FR" sz="2400" dirty="0"/>
              <a:t> consent </a:t>
            </a:r>
            <a:r>
              <a:rPr lang="fr-FR" sz="2400" dirty="0" err="1"/>
              <a:t>form</a:t>
            </a:r>
            <a:r>
              <a:rPr lang="fr-FR" sz="2400" dirty="0"/>
              <a:t> and the </a:t>
            </a:r>
            <a:r>
              <a:rPr lang="fr-FR" sz="2400" dirty="0" err="1"/>
              <a:t>study</a:t>
            </a:r>
            <a:r>
              <a:rPr lang="fr-FR" sz="2400" dirty="0"/>
              <a:t>  </a:t>
            </a:r>
            <a:r>
              <a:rPr lang="fr-FR" sz="2400" dirty="0" err="1"/>
              <a:t>follows</a:t>
            </a:r>
            <a:r>
              <a:rPr lang="fr-FR" sz="2400" dirty="0"/>
              <a:t> the French </a:t>
            </a:r>
            <a:r>
              <a:rPr lang="fr-FR" sz="2400" dirty="0" err="1"/>
              <a:t>regulatory</a:t>
            </a:r>
            <a:r>
              <a:rPr lang="fr-FR" sz="2400" dirty="0"/>
              <a:t> </a:t>
            </a:r>
            <a:r>
              <a:rPr lang="fr-FR" sz="2400" dirty="0" err="1"/>
              <a:t>agency</a:t>
            </a:r>
            <a:r>
              <a:rPr lang="fr-FR" sz="2400" dirty="0"/>
              <a:t> </a:t>
            </a:r>
            <a:r>
              <a:rPr lang="fr-FR" sz="2400" dirty="0" err="1"/>
              <a:t>requirements</a:t>
            </a:r>
            <a:endParaRPr lang="fr-FR" sz="2400" dirty="0"/>
          </a:p>
          <a:p>
            <a:pPr marL="228600" indent="-228600">
              <a:lnSpc>
                <a:spcPct val="170000"/>
              </a:lnSpc>
              <a:buSzPts val="2400"/>
            </a:pPr>
            <a:r>
              <a:rPr lang="en-US" sz="2400" dirty="0"/>
              <a:t>Primary objective : </a:t>
            </a:r>
            <a:r>
              <a:rPr lang="en-US" sz="2400" b="1" dirty="0"/>
              <a:t>To test children and parents' satisfaction on H-PSG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157"/>
        <p:cNvGrpSpPr/>
        <p:nvPr/>
      </p:nvGrpSpPr>
      <p:grpSpPr>
        <a:xfrm>
          <a:off x="0" y="0"/>
          <a:ext cx="0" cy="0"/>
          <a:chOff x="0" y="0"/>
          <a:chExt cx="0" cy="0"/>
        </a:xfrm>
      </p:grpSpPr>
      <p:sp>
        <p:nvSpPr>
          <p:cNvPr id="4" name="Google Shape;148;p19">
            <a:extLst>
              <a:ext uri="{FF2B5EF4-FFF2-40B4-BE49-F238E27FC236}">
                <a16:creationId xmlns:a16="http://schemas.microsoft.com/office/drawing/2014/main" id="{FE7228BD-7070-07E3-BF90-8242337FCAB8}"/>
              </a:ext>
            </a:extLst>
          </p:cNvPr>
          <p:cNvSpPr/>
          <p:nvPr/>
        </p:nvSpPr>
        <p:spPr>
          <a:xfrm rot="10800000" flipH="1">
            <a:off x="-4" y="0"/>
            <a:ext cx="12192003" cy="1590742"/>
          </a:xfrm>
          <a:prstGeom prst="rect">
            <a:avLst/>
          </a:prstGeom>
          <a:gradFill flip="none" rotWithShape="1">
            <a:gsLst>
              <a:gs pos="33000">
                <a:srgbClr val="BCE7D3"/>
              </a:gs>
              <a:gs pos="58000">
                <a:srgbClr val="D3FAE7"/>
              </a:gs>
            </a:gsLst>
            <a:lin ang="0" scaled="1"/>
            <a:tileRect/>
          </a:gradFill>
          <a:ln>
            <a:noFill/>
          </a:ln>
        </p:spPr>
        <p:txBody>
          <a:bodyPr spcFirstLastPara="1" wrap="square" lIns="91425" tIns="45700" rIns="91425" bIns="45700"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fr-FR" sz="1800" b="0" i="0" u="none" strike="noStrike" kern="0" cap="none" spc="0" normalizeH="0" baseline="0" noProof="0" dirty="0">
              <a:ln>
                <a:noFill/>
              </a:ln>
              <a:solidFill>
                <a:srgbClr val="FFFFFF"/>
              </a:solidFill>
              <a:effectLst/>
              <a:uLnTx/>
              <a:uFillTx/>
              <a:latin typeface="Calibri"/>
              <a:ea typeface="Calibri"/>
              <a:cs typeface="Calibri"/>
              <a:sym typeface="Calibri"/>
            </a:endParaRPr>
          </a:p>
        </p:txBody>
      </p:sp>
      <p:sp>
        <p:nvSpPr>
          <p:cNvPr id="160" name="Google Shape;160;p20"/>
          <p:cNvSpPr txBox="1">
            <a:spLocks noGrp="1"/>
          </p:cNvSpPr>
          <p:nvPr>
            <p:ph type="body" idx="1"/>
          </p:nvPr>
        </p:nvSpPr>
        <p:spPr>
          <a:xfrm>
            <a:off x="450850" y="1887795"/>
            <a:ext cx="11290300" cy="4970206"/>
          </a:xfrm>
          <a:prstGeom prst="rect">
            <a:avLst/>
          </a:prstGeom>
          <a:noFill/>
          <a:ln>
            <a:noFill/>
          </a:ln>
        </p:spPr>
        <p:txBody>
          <a:bodyPr spcFirstLastPara="1" wrap="square" lIns="91425" tIns="45700" rIns="91425" bIns="45700" anchor="t" anchorCtr="0">
            <a:normAutofit/>
          </a:bodyPr>
          <a:lstStyle/>
          <a:p>
            <a:pPr marL="228600" lvl="0" indent="-228600" algn="just" rtl="0">
              <a:lnSpc>
                <a:spcPct val="150000"/>
              </a:lnSpc>
              <a:spcBef>
                <a:spcPts val="0"/>
              </a:spcBef>
              <a:spcAft>
                <a:spcPts val="0"/>
              </a:spcAft>
              <a:buClr>
                <a:schemeClr val="dk1"/>
              </a:buClr>
              <a:buSzPts val="2400"/>
              <a:buChar char="•"/>
            </a:pPr>
            <a:r>
              <a:rPr lang="fr-FR" sz="2400" dirty="0"/>
              <a:t>The Nox A1 </a:t>
            </a:r>
            <a:r>
              <a:rPr lang="fr-FR" sz="2400" dirty="0" err="1"/>
              <a:t>is</a:t>
            </a:r>
            <a:r>
              <a:rPr lang="fr-FR" sz="2400" dirty="0"/>
              <a:t> a </a:t>
            </a:r>
            <a:r>
              <a:rPr lang="fr-FR" sz="2400" b="1" dirty="0"/>
              <a:t>compact and </a:t>
            </a:r>
            <a:r>
              <a:rPr lang="fr-FR" sz="2400" b="1" dirty="0" err="1"/>
              <a:t>lightweight</a:t>
            </a:r>
            <a:r>
              <a:rPr lang="fr-FR" sz="2400" b="1" dirty="0"/>
              <a:t> PSG </a:t>
            </a:r>
            <a:r>
              <a:rPr lang="fr-FR" sz="2400" dirty="0" err="1"/>
              <a:t>device</a:t>
            </a:r>
            <a:r>
              <a:rPr lang="fr-FR" sz="2400" dirty="0"/>
              <a:t> AASM compliant </a:t>
            </a:r>
          </a:p>
          <a:p>
            <a:pPr marL="228600" lvl="0" indent="-228600" algn="just" rtl="0">
              <a:lnSpc>
                <a:spcPct val="150000"/>
              </a:lnSpc>
              <a:spcBef>
                <a:spcPts val="0"/>
              </a:spcBef>
              <a:spcAft>
                <a:spcPts val="0"/>
              </a:spcAft>
              <a:buClr>
                <a:schemeClr val="dk1"/>
              </a:buClr>
              <a:buSzPts val="2400"/>
              <a:buChar char="•"/>
            </a:pPr>
            <a:r>
              <a:rPr lang="fr-FR" sz="2400" dirty="0"/>
              <a:t>The PSG </a:t>
            </a:r>
            <a:r>
              <a:rPr lang="fr-FR" sz="2400" dirty="0" err="1"/>
              <a:t>was</a:t>
            </a:r>
            <a:r>
              <a:rPr lang="fr-FR" sz="2400" dirty="0"/>
              <a:t> </a:t>
            </a:r>
            <a:r>
              <a:rPr lang="fr-FR" sz="2400" b="1" dirty="0" err="1"/>
              <a:t>installed</a:t>
            </a:r>
            <a:r>
              <a:rPr lang="fr-FR" sz="2400" b="1" dirty="0"/>
              <a:t> in the </a:t>
            </a:r>
            <a:r>
              <a:rPr lang="fr-FR" sz="2400" b="1" dirty="0" err="1"/>
              <a:t>doctor's</a:t>
            </a:r>
            <a:r>
              <a:rPr lang="fr-FR" sz="2400" b="1" dirty="0"/>
              <a:t> office </a:t>
            </a:r>
            <a:r>
              <a:rPr lang="fr-FR" sz="2400" dirty="0"/>
              <a:t>by a </a:t>
            </a:r>
            <a:r>
              <a:rPr lang="fr-FR" sz="2400" dirty="0" err="1"/>
              <a:t>certified</a:t>
            </a:r>
            <a:r>
              <a:rPr lang="fr-FR" sz="2400" dirty="0"/>
              <a:t> </a:t>
            </a:r>
            <a:r>
              <a:rPr lang="fr-FR" sz="2400" dirty="0" err="1"/>
              <a:t>sleep</a:t>
            </a:r>
            <a:r>
              <a:rPr lang="fr-FR" sz="2400" dirty="0"/>
              <a:t> </a:t>
            </a:r>
            <a:r>
              <a:rPr lang="fr-FR" sz="2400" dirty="0" err="1"/>
              <a:t>technician</a:t>
            </a:r>
            <a:endParaRPr dirty="0"/>
          </a:p>
          <a:p>
            <a:pPr marL="228600" lvl="0" indent="-228600" algn="l" rtl="0">
              <a:lnSpc>
                <a:spcPct val="150000"/>
              </a:lnSpc>
              <a:spcBef>
                <a:spcPts val="600"/>
              </a:spcBef>
              <a:spcAft>
                <a:spcPts val="0"/>
              </a:spcAft>
              <a:buClr>
                <a:schemeClr val="dk1"/>
              </a:buClr>
              <a:buSzPts val="2400"/>
              <a:buChar char="•"/>
            </a:pPr>
            <a:r>
              <a:rPr lang="fr-FR" sz="2400" dirty="0"/>
              <a:t>PSG </a:t>
            </a:r>
            <a:r>
              <a:rPr lang="fr-FR" sz="2400" dirty="0" err="1"/>
              <a:t>was</a:t>
            </a:r>
            <a:r>
              <a:rPr lang="fr-FR" sz="2400" dirty="0"/>
              <a:t> </a:t>
            </a:r>
            <a:r>
              <a:rPr lang="fr-FR" sz="2400" b="1" dirty="0" err="1"/>
              <a:t>analyzed</a:t>
            </a:r>
            <a:r>
              <a:rPr lang="fr-FR" sz="2400" b="1" dirty="0"/>
              <a:t> </a:t>
            </a:r>
            <a:r>
              <a:rPr lang="fr-FR" sz="2400" b="1" dirty="0" err="1"/>
              <a:t>following</a:t>
            </a:r>
            <a:r>
              <a:rPr lang="fr-FR" sz="2400" b="1" dirty="0"/>
              <a:t> the AASM </a:t>
            </a:r>
            <a:r>
              <a:rPr lang="fr-FR" sz="2400" b="1" dirty="0" err="1"/>
              <a:t>criteria</a:t>
            </a:r>
            <a:r>
              <a:rPr lang="fr-FR" sz="2400" b="1" dirty="0"/>
              <a:t> </a:t>
            </a:r>
            <a:r>
              <a:rPr lang="fr-FR" sz="2400" dirty="0"/>
              <a:t>2017 and 2020 </a:t>
            </a:r>
            <a:r>
              <a:rPr lang="fr-FR" sz="2400" dirty="0" err="1"/>
              <a:t>criteria</a:t>
            </a:r>
            <a:r>
              <a:rPr lang="fr-FR" sz="2400" dirty="0"/>
              <a:t> (MAQS)</a:t>
            </a:r>
            <a:endParaRPr dirty="0"/>
          </a:p>
          <a:p>
            <a:pPr marL="228600" lvl="0" indent="-228600" algn="l" rtl="0">
              <a:lnSpc>
                <a:spcPct val="150000"/>
              </a:lnSpc>
              <a:spcBef>
                <a:spcPts val="600"/>
              </a:spcBef>
              <a:spcAft>
                <a:spcPts val="0"/>
              </a:spcAft>
              <a:buClr>
                <a:schemeClr val="dk1"/>
              </a:buClr>
              <a:buSzPts val="2400"/>
              <a:buChar char="•"/>
            </a:pPr>
            <a:r>
              <a:rPr lang="fr-FR" sz="2400" dirty="0"/>
              <a:t>Parents </a:t>
            </a:r>
            <a:endParaRPr dirty="0"/>
          </a:p>
          <a:p>
            <a:pPr marL="685800" lvl="1" indent="-228600" algn="just" rtl="0">
              <a:lnSpc>
                <a:spcPct val="150000"/>
              </a:lnSpc>
              <a:spcBef>
                <a:spcPts val="600"/>
              </a:spcBef>
              <a:spcAft>
                <a:spcPts val="0"/>
              </a:spcAft>
              <a:buClr>
                <a:schemeClr val="dk1"/>
              </a:buClr>
              <a:buSzPts val="2400"/>
              <a:buChar char="•"/>
            </a:pPr>
            <a:r>
              <a:rPr lang="fr-FR" dirty="0" err="1"/>
              <a:t>were</a:t>
            </a:r>
            <a:r>
              <a:rPr lang="fr-FR" dirty="0"/>
              <a:t> </a:t>
            </a:r>
            <a:r>
              <a:rPr lang="fr-FR" dirty="0" err="1"/>
              <a:t>provided</a:t>
            </a:r>
            <a:r>
              <a:rPr lang="fr-FR" dirty="0"/>
              <a:t> </a:t>
            </a:r>
            <a:r>
              <a:rPr lang="fr-FR" dirty="0" err="1"/>
              <a:t>with</a:t>
            </a:r>
            <a:r>
              <a:rPr lang="fr-FR" dirty="0"/>
              <a:t> </a:t>
            </a:r>
            <a:r>
              <a:rPr lang="fr-FR" dirty="0" err="1"/>
              <a:t>written</a:t>
            </a:r>
            <a:r>
              <a:rPr lang="fr-FR" dirty="0"/>
              <a:t> instructions on the </a:t>
            </a:r>
            <a:r>
              <a:rPr lang="fr-FR" dirty="0" err="1"/>
              <a:t>device</a:t>
            </a:r>
            <a:r>
              <a:rPr lang="fr-FR" dirty="0"/>
              <a:t> </a:t>
            </a:r>
            <a:endParaRPr dirty="0"/>
          </a:p>
          <a:p>
            <a:pPr marL="685800" lvl="1" indent="-228600" algn="just" rtl="0">
              <a:lnSpc>
                <a:spcPct val="150000"/>
              </a:lnSpc>
              <a:spcBef>
                <a:spcPts val="600"/>
              </a:spcBef>
              <a:spcAft>
                <a:spcPts val="0"/>
              </a:spcAft>
              <a:buClr>
                <a:schemeClr val="dk1"/>
              </a:buClr>
              <a:buSzPts val="2400"/>
              <a:buChar char="•"/>
            </a:pPr>
            <a:r>
              <a:rPr lang="fr-FR" dirty="0"/>
              <a:t>have </a:t>
            </a:r>
            <a:r>
              <a:rPr lang="fr-FR" b="1" dirty="0"/>
              <a:t>a phone assistance up </a:t>
            </a:r>
            <a:r>
              <a:rPr lang="fr-FR" b="1" dirty="0" err="1"/>
              <a:t>until</a:t>
            </a:r>
            <a:r>
              <a:rPr lang="fr-FR" b="1" dirty="0"/>
              <a:t> 11 PM</a:t>
            </a:r>
            <a:r>
              <a:rPr lang="fr-FR" dirty="0"/>
              <a:t>.</a:t>
            </a:r>
            <a:endParaRPr dirty="0"/>
          </a:p>
          <a:p>
            <a:pPr marL="685800" lvl="1" indent="-228600" algn="just" rtl="0">
              <a:lnSpc>
                <a:spcPct val="150000"/>
              </a:lnSpc>
              <a:spcBef>
                <a:spcPts val="600"/>
              </a:spcBef>
              <a:spcAft>
                <a:spcPts val="0"/>
              </a:spcAft>
              <a:buClr>
                <a:schemeClr val="dk1"/>
              </a:buClr>
              <a:buSzPts val="2400"/>
              <a:buChar char="•"/>
            </a:pPr>
            <a:r>
              <a:rPr lang="fr-FR" b="1" dirty="0" err="1"/>
              <a:t>were</a:t>
            </a:r>
            <a:r>
              <a:rPr lang="fr-FR" b="1" dirty="0"/>
              <a:t> </a:t>
            </a:r>
            <a:r>
              <a:rPr lang="fr-FR" b="1" dirty="0" err="1"/>
              <a:t>asked</a:t>
            </a:r>
            <a:r>
              <a:rPr lang="fr-FR" b="1" dirty="0"/>
              <a:t> to </a:t>
            </a:r>
            <a:r>
              <a:rPr lang="fr-FR" b="1" dirty="0" err="1"/>
              <a:t>verify</a:t>
            </a:r>
            <a:r>
              <a:rPr lang="fr-FR" b="1" dirty="0"/>
              <a:t> the </a:t>
            </a:r>
            <a:r>
              <a:rPr lang="fr-FR" b="1" dirty="0" err="1"/>
              <a:t>airflow</a:t>
            </a:r>
            <a:r>
              <a:rPr lang="fr-FR" b="1" dirty="0"/>
              <a:t>, the thermistor </a:t>
            </a:r>
            <a:r>
              <a:rPr lang="fr-FR" b="1" dirty="0" err="1"/>
              <a:t>sensors</a:t>
            </a:r>
            <a:r>
              <a:rPr lang="fr-FR" b="1" dirty="0"/>
              <a:t>, and the </a:t>
            </a:r>
            <a:r>
              <a:rPr lang="fr-FR" b="1" dirty="0" err="1"/>
              <a:t>oximeter</a:t>
            </a:r>
            <a:r>
              <a:rPr lang="fr-FR" b="1" dirty="0"/>
              <a:t> </a:t>
            </a:r>
            <a:r>
              <a:rPr lang="fr-FR" b="1" dirty="0" err="1"/>
              <a:t>sensor</a:t>
            </a:r>
            <a:r>
              <a:rPr lang="fr-FR" b="1" dirty="0"/>
              <a:t> position once </a:t>
            </a:r>
            <a:r>
              <a:rPr lang="fr-FR" b="1" dirty="0" err="1"/>
              <a:t>every</a:t>
            </a:r>
            <a:r>
              <a:rPr lang="fr-FR" b="1" dirty="0"/>
              <a:t> 90 minutes.</a:t>
            </a:r>
            <a:endParaRPr dirty="0"/>
          </a:p>
          <a:p>
            <a:pPr marL="228600" lvl="0" indent="-63500" algn="l" rtl="0">
              <a:lnSpc>
                <a:spcPct val="90000"/>
              </a:lnSpc>
              <a:spcBef>
                <a:spcPts val="1000"/>
              </a:spcBef>
              <a:spcAft>
                <a:spcPts val="0"/>
              </a:spcAft>
              <a:buClr>
                <a:schemeClr val="dk1"/>
              </a:buClr>
              <a:buSzPts val="2600"/>
              <a:buNone/>
            </a:pPr>
            <a:endParaRPr sz="2600" i="0" u="none" strike="noStrike" dirty="0">
              <a:solidFill>
                <a:schemeClr val="accent1"/>
              </a:solidFill>
            </a:endParaRPr>
          </a:p>
          <a:p>
            <a:pPr marL="228600" lvl="0" indent="-114300" algn="just" rtl="0">
              <a:lnSpc>
                <a:spcPct val="100000"/>
              </a:lnSpc>
              <a:spcBef>
                <a:spcPts val="600"/>
              </a:spcBef>
              <a:spcAft>
                <a:spcPts val="0"/>
              </a:spcAft>
              <a:buClr>
                <a:schemeClr val="dk1"/>
              </a:buClr>
              <a:buSzPts val="1800"/>
              <a:buNone/>
            </a:pPr>
            <a:endParaRPr sz="1800" dirty="0">
              <a:solidFill>
                <a:schemeClr val="accent1"/>
              </a:solidFill>
              <a:latin typeface="Calibri"/>
              <a:ea typeface="Calibri"/>
              <a:cs typeface="Calibri"/>
              <a:sym typeface="Calibri"/>
            </a:endParaRPr>
          </a:p>
        </p:txBody>
      </p:sp>
      <p:sp>
        <p:nvSpPr>
          <p:cNvPr id="5" name="Google Shape;151;p19">
            <a:extLst>
              <a:ext uri="{FF2B5EF4-FFF2-40B4-BE49-F238E27FC236}">
                <a16:creationId xmlns:a16="http://schemas.microsoft.com/office/drawing/2014/main" id="{D4CA6282-8D16-7867-5B71-D3AFDC495E61}"/>
              </a:ext>
            </a:extLst>
          </p:cNvPr>
          <p:cNvSpPr txBox="1">
            <a:spLocks noGrp="1"/>
          </p:cNvSpPr>
          <p:nvPr>
            <p:ph type="title"/>
          </p:nvPr>
        </p:nvSpPr>
        <p:spPr>
          <a:xfrm>
            <a:off x="790556" y="334775"/>
            <a:ext cx="9895951" cy="1033669"/>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4000"/>
              <a:buFont typeface="Calibri"/>
              <a:buNone/>
            </a:pPr>
            <a:r>
              <a:rPr lang="fr-FR" b="1" dirty="0">
                <a:solidFill>
                  <a:srgbClr val="004B84"/>
                </a:solidFill>
              </a:rPr>
              <a:t>Equipment for H-PSG</a:t>
            </a:r>
            <a:endParaRPr b="1" dirty="0">
              <a:solidFill>
                <a:srgbClr val="004B84"/>
              </a:solidFill>
            </a:endParaRPr>
          </a:p>
        </p:txBody>
      </p:sp>
    </p:spTree>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Thèm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1387</TotalTime>
  <Words>2996</Words>
  <Application>Microsoft Office PowerPoint</Application>
  <PresentationFormat>Grand écran</PresentationFormat>
  <Paragraphs>323</Paragraphs>
  <Slides>26</Slides>
  <Notes>21</Notes>
  <HiddenSlides>0</HiddenSlides>
  <MMClips>0</MMClips>
  <ScaleCrop>false</ScaleCrop>
  <HeadingPairs>
    <vt:vector size="6" baseType="variant">
      <vt:variant>
        <vt:lpstr>Polices utilisées</vt:lpstr>
      </vt:variant>
      <vt:variant>
        <vt:i4>7</vt:i4>
      </vt:variant>
      <vt:variant>
        <vt:lpstr>Thème</vt:lpstr>
      </vt:variant>
      <vt:variant>
        <vt:i4>2</vt:i4>
      </vt:variant>
      <vt:variant>
        <vt:lpstr>Titres des diapositives</vt:lpstr>
      </vt:variant>
      <vt:variant>
        <vt:i4>26</vt:i4>
      </vt:variant>
    </vt:vector>
  </HeadingPairs>
  <TitlesOfParts>
    <vt:vector size="35" baseType="lpstr">
      <vt:lpstr>Arial</vt:lpstr>
      <vt:lpstr>Calibri</vt:lpstr>
      <vt:lpstr>Calibri Light</vt:lpstr>
      <vt:lpstr>Fira Sans</vt:lpstr>
      <vt:lpstr>Garamond</vt:lpstr>
      <vt:lpstr>Montserrat</vt:lpstr>
      <vt:lpstr>Wingdings</vt:lpstr>
      <vt:lpstr>Thème Office</vt:lpstr>
      <vt:lpstr>1_Thème Office</vt:lpstr>
      <vt:lpstr>Children home unattended polysomnography: feasibility, quality and patients and caregivers' satisfaction</vt:lpstr>
      <vt:lpstr>Présentation PowerPoint</vt:lpstr>
      <vt:lpstr>Présentation PowerPoint</vt:lpstr>
      <vt:lpstr>Présentation PowerPoint</vt:lpstr>
      <vt:lpstr>Présentation PowerPoint</vt:lpstr>
      <vt:lpstr>Présentation PowerPoint</vt:lpstr>
      <vt:lpstr>Présentation PowerPoint</vt:lpstr>
      <vt:lpstr>Methodology</vt:lpstr>
      <vt:lpstr>Equipment for H-PSG</vt:lpstr>
      <vt:lpstr>Home Polysomnography (H-PSG)</vt:lpstr>
      <vt:lpstr>Home Polysomnography </vt:lpstr>
      <vt:lpstr>DEFINITIONS</vt:lpstr>
      <vt:lpstr>VISUAL ANALOG SCALE on SATISFACTION </vt:lpstr>
      <vt:lpstr>RESULTS</vt:lpstr>
      <vt:lpstr>Flow Chart of the study</vt:lpstr>
      <vt:lpstr>Présentation PowerPoint</vt:lpstr>
      <vt:lpstr>Associated diseases </vt:lpstr>
      <vt:lpstr>Présentation PowerPoint</vt:lpstr>
      <vt:lpstr>Visual analog scales results</vt:lpstr>
      <vt:lpstr>Results polysomnography</vt:lpstr>
      <vt:lpstr>98% of patients had a diagnosis of a sleep disorder</vt:lpstr>
      <vt:lpstr>Are ADD and/or ADHD associated with OSAS and/or PLMs? 1 </vt:lpstr>
      <vt:lpstr>Are ADD and/or ADHD associated with OSAS and/or PLMs? </vt:lpstr>
      <vt:lpstr>Présentation PowerPoint</vt:lpstr>
      <vt:lpstr>Présentation PowerPoint</vt:lpstr>
      <vt:lpstr>Thank you very much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Proposition Rebecca</dc:title>
  <dc:creator>Rebecca Sauvagnac</dc:creator>
  <cp:lastModifiedBy>Rebecca Sauvagnac</cp:lastModifiedBy>
  <cp:revision>12</cp:revision>
  <cp:lastPrinted>2022-12-10T10:46:15Z</cp:lastPrinted>
  <dcterms:created xsi:type="dcterms:W3CDTF">2022-12-01T09:19:23Z</dcterms:created>
  <dcterms:modified xsi:type="dcterms:W3CDTF">2023-03-03T16:50:17Z</dcterms:modified>
</cp:coreProperties>
</file>

<file path=docProps/thumbnail.jpeg>
</file>